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56" r:id="rId9"/>
    <p:sldId id="265" r:id="rId10"/>
    <p:sldId id="268" r:id="rId11"/>
    <p:sldId id="269" r:id="rId12"/>
    <p:sldId id="271" r:id="rId13"/>
    <p:sldId id="273" r:id="rId14"/>
    <p:sldId id="272" r:id="rId15"/>
    <p:sldId id="270" r:id="rId16"/>
    <p:sldId id="267" r:id="rId17"/>
    <p:sldId id="274" r:id="rId18"/>
    <p:sldId id="275" r:id="rId19"/>
    <p:sldId id="276" r:id="rId20"/>
    <p:sldId id="258" r:id="rId21"/>
    <p:sldId id="279" r:id="rId22"/>
    <p:sldId id="266" r:id="rId23"/>
    <p:sldId id="278" r:id="rId24"/>
    <p:sldId id="277"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3DD"/>
    <a:srgbClr val="FFF7E1"/>
    <a:srgbClr val="FCEEE4"/>
    <a:srgbClr val="FCE4EF"/>
    <a:srgbClr val="FFD5FF"/>
    <a:srgbClr val="E8E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6B6BA-BD7A-4163-AB3F-95F356E0BC12}"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3D5C4-C99C-453E-9180-2D4997C53503}" type="slidenum">
              <a:rPr lang="en-US" smtClean="0"/>
              <a:t>‹#›</a:t>
            </a:fld>
            <a:endParaRPr lang="en-US"/>
          </a:p>
        </p:txBody>
      </p:sp>
    </p:spTree>
    <p:extLst>
      <p:ext uri="{BB962C8B-B14F-4D97-AF65-F5344CB8AC3E}">
        <p14:creationId xmlns:p14="http://schemas.microsoft.com/office/powerpoint/2010/main" val="265909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6B6BA-BD7A-4163-AB3F-95F356E0BC12}"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3D5C4-C99C-453E-9180-2D4997C53503}" type="slidenum">
              <a:rPr lang="en-US" smtClean="0"/>
              <a:t>‹#›</a:t>
            </a:fld>
            <a:endParaRPr lang="en-US"/>
          </a:p>
        </p:txBody>
      </p:sp>
    </p:spTree>
    <p:extLst>
      <p:ext uri="{BB962C8B-B14F-4D97-AF65-F5344CB8AC3E}">
        <p14:creationId xmlns:p14="http://schemas.microsoft.com/office/powerpoint/2010/main" val="279977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6B6BA-BD7A-4163-AB3F-95F356E0BC12}"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3D5C4-C99C-453E-9180-2D4997C53503}" type="slidenum">
              <a:rPr lang="en-US" smtClean="0"/>
              <a:t>‹#›</a:t>
            </a:fld>
            <a:endParaRPr lang="en-US"/>
          </a:p>
        </p:txBody>
      </p:sp>
    </p:spTree>
    <p:extLst>
      <p:ext uri="{BB962C8B-B14F-4D97-AF65-F5344CB8AC3E}">
        <p14:creationId xmlns:p14="http://schemas.microsoft.com/office/powerpoint/2010/main" val="228260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6B6BA-BD7A-4163-AB3F-95F356E0BC12}"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3D5C4-C99C-453E-9180-2D4997C53503}" type="slidenum">
              <a:rPr lang="en-US" smtClean="0"/>
              <a:t>‹#›</a:t>
            </a:fld>
            <a:endParaRPr lang="en-US"/>
          </a:p>
        </p:txBody>
      </p:sp>
    </p:spTree>
    <p:extLst>
      <p:ext uri="{BB962C8B-B14F-4D97-AF65-F5344CB8AC3E}">
        <p14:creationId xmlns:p14="http://schemas.microsoft.com/office/powerpoint/2010/main" val="320059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6B6BA-BD7A-4163-AB3F-95F356E0BC12}"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3D5C4-C99C-453E-9180-2D4997C53503}" type="slidenum">
              <a:rPr lang="en-US" smtClean="0"/>
              <a:t>‹#›</a:t>
            </a:fld>
            <a:endParaRPr lang="en-US"/>
          </a:p>
        </p:txBody>
      </p:sp>
    </p:spTree>
    <p:extLst>
      <p:ext uri="{BB962C8B-B14F-4D97-AF65-F5344CB8AC3E}">
        <p14:creationId xmlns:p14="http://schemas.microsoft.com/office/powerpoint/2010/main" val="3333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F6B6BA-BD7A-4163-AB3F-95F356E0BC12}"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3D5C4-C99C-453E-9180-2D4997C53503}" type="slidenum">
              <a:rPr lang="en-US" smtClean="0"/>
              <a:t>‹#›</a:t>
            </a:fld>
            <a:endParaRPr lang="en-US"/>
          </a:p>
        </p:txBody>
      </p:sp>
    </p:spTree>
    <p:extLst>
      <p:ext uri="{BB962C8B-B14F-4D97-AF65-F5344CB8AC3E}">
        <p14:creationId xmlns:p14="http://schemas.microsoft.com/office/powerpoint/2010/main" val="310335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6B6BA-BD7A-4163-AB3F-95F356E0BC12}" type="datetimeFigureOut">
              <a:rPr lang="en-US" smtClean="0"/>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3D5C4-C99C-453E-9180-2D4997C53503}" type="slidenum">
              <a:rPr lang="en-US" smtClean="0"/>
              <a:t>‹#›</a:t>
            </a:fld>
            <a:endParaRPr lang="en-US"/>
          </a:p>
        </p:txBody>
      </p:sp>
    </p:spTree>
    <p:extLst>
      <p:ext uri="{BB962C8B-B14F-4D97-AF65-F5344CB8AC3E}">
        <p14:creationId xmlns:p14="http://schemas.microsoft.com/office/powerpoint/2010/main" val="88697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F6B6BA-BD7A-4163-AB3F-95F356E0BC12}" type="datetimeFigureOut">
              <a:rPr lang="en-US" smtClean="0"/>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3D5C4-C99C-453E-9180-2D4997C53503}" type="slidenum">
              <a:rPr lang="en-US" smtClean="0"/>
              <a:t>‹#›</a:t>
            </a:fld>
            <a:endParaRPr lang="en-US"/>
          </a:p>
        </p:txBody>
      </p:sp>
    </p:spTree>
    <p:extLst>
      <p:ext uri="{BB962C8B-B14F-4D97-AF65-F5344CB8AC3E}">
        <p14:creationId xmlns:p14="http://schemas.microsoft.com/office/powerpoint/2010/main" val="393765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6B6BA-BD7A-4163-AB3F-95F356E0BC12}" type="datetimeFigureOut">
              <a:rPr lang="en-US" smtClean="0"/>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3D5C4-C99C-453E-9180-2D4997C53503}" type="slidenum">
              <a:rPr lang="en-US" smtClean="0"/>
              <a:t>‹#›</a:t>
            </a:fld>
            <a:endParaRPr lang="en-US"/>
          </a:p>
        </p:txBody>
      </p:sp>
    </p:spTree>
    <p:extLst>
      <p:ext uri="{BB962C8B-B14F-4D97-AF65-F5344CB8AC3E}">
        <p14:creationId xmlns:p14="http://schemas.microsoft.com/office/powerpoint/2010/main" val="409950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6B6BA-BD7A-4163-AB3F-95F356E0BC12}"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3D5C4-C99C-453E-9180-2D4997C53503}" type="slidenum">
              <a:rPr lang="en-US" smtClean="0"/>
              <a:t>‹#›</a:t>
            </a:fld>
            <a:endParaRPr lang="en-US"/>
          </a:p>
        </p:txBody>
      </p:sp>
    </p:spTree>
    <p:extLst>
      <p:ext uri="{BB962C8B-B14F-4D97-AF65-F5344CB8AC3E}">
        <p14:creationId xmlns:p14="http://schemas.microsoft.com/office/powerpoint/2010/main" val="276908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6B6BA-BD7A-4163-AB3F-95F356E0BC12}"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3D5C4-C99C-453E-9180-2D4997C53503}" type="slidenum">
              <a:rPr lang="en-US" smtClean="0"/>
              <a:t>‹#›</a:t>
            </a:fld>
            <a:endParaRPr lang="en-US"/>
          </a:p>
        </p:txBody>
      </p:sp>
    </p:spTree>
    <p:extLst>
      <p:ext uri="{BB962C8B-B14F-4D97-AF65-F5344CB8AC3E}">
        <p14:creationId xmlns:p14="http://schemas.microsoft.com/office/powerpoint/2010/main" val="190847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E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6B6BA-BD7A-4163-AB3F-95F356E0BC12}" type="datetimeFigureOut">
              <a:rPr lang="en-US" smtClean="0"/>
              <a:t>11/13/2021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3D5C4-C99C-453E-9180-2D4997C53503}" type="slidenum">
              <a:rPr lang="en-US" smtClean="0"/>
              <a:t>‹#›</a:t>
            </a:fld>
            <a:endParaRPr lang="en-US"/>
          </a:p>
        </p:txBody>
      </p:sp>
    </p:spTree>
    <p:extLst>
      <p:ext uri="{BB962C8B-B14F-4D97-AF65-F5344CB8AC3E}">
        <p14:creationId xmlns:p14="http://schemas.microsoft.com/office/powerpoint/2010/main" val="295371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40">
          <a:fgClr>
            <a:schemeClr val="accent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effectLst/>
                <a:latin typeface="Calibri" panose="020F0502020204030204" pitchFamily="34" charset="0"/>
                <a:ea typeface="Calibri" panose="020F0502020204030204" pitchFamily="34" charset="0"/>
                <a:cs typeface="B Titr" panose="00000700000000000000" pitchFamily="2" charset="-78"/>
              </a:rPr>
              <a:t>متغیرهای تحقیق</a:t>
            </a:r>
            <a:endParaRPr lang="en-US" dirty="0">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4715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667"/>
            <a:ext cx="10515600" cy="1325563"/>
          </a:xfrm>
        </p:spPr>
        <p:txBody>
          <a:bodyPr>
            <a:noAutofit/>
          </a:bodyPr>
          <a:lstStyle/>
          <a:p>
            <a:pPr algn="r" rtl="1">
              <a:lnSpc>
                <a:spcPct val="200000"/>
              </a:lnSpc>
            </a:pPr>
            <a:r>
              <a:rPr lang="fa-IR" sz="3200" dirty="0" smtClean="0">
                <a:solidFill>
                  <a:srgbClr val="FF0000"/>
                </a:solidFill>
                <a:cs typeface="B Titr" panose="00000700000000000000" pitchFamily="2" charset="-78"/>
              </a:rPr>
              <a:t>مطالعه توصیفی معمولی:     </a:t>
            </a:r>
            <a:r>
              <a:rPr lang="en-US" sz="3200" b="1" dirty="0" smtClean="0">
                <a:solidFill>
                  <a:srgbClr val="FF0000"/>
                </a:solidFill>
              </a:rPr>
              <a:t>Typical </a:t>
            </a:r>
            <a:r>
              <a:rPr lang="en-US" sz="3200" b="1" dirty="0">
                <a:solidFill>
                  <a:srgbClr val="FF0000"/>
                </a:solidFill>
              </a:rPr>
              <a:t>Descriptive Study </a:t>
            </a:r>
            <a:r>
              <a:rPr lang="en-US" sz="3200" b="1" dirty="0" smtClean="0">
                <a:solidFill>
                  <a:srgbClr val="FF0000"/>
                </a:solidFill>
              </a:rPr>
              <a:t>Designs</a:t>
            </a:r>
            <a:r>
              <a:rPr lang="fa-IR" sz="3600" dirty="0" smtClean="0">
                <a:solidFill>
                  <a:srgbClr val="FF0000"/>
                </a:solidFill>
                <a:cs typeface="B Titr" panose="00000700000000000000" pitchFamily="2" charset="-78"/>
              </a:rPr>
              <a:t/>
            </a:r>
            <a:br>
              <a:rPr lang="fa-IR" sz="3600" dirty="0" smtClean="0">
                <a:solidFill>
                  <a:srgbClr val="FF0000"/>
                </a:solidFill>
                <a:cs typeface="B Titr" panose="00000700000000000000" pitchFamily="2" charset="-78"/>
              </a:rPr>
            </a:br>
            <a:r>
              <a:rPr lang="fa-IR" sz="2800" dirty="0" smtClean="0">
                <a:cs typeface="B Titr" panose="00000700000000000000" pitchFamily="2" charset="-78"/>
              </a:rPr>
              <a:t>واضح </a:t>
            </a:r>
            <a:r>
              <a:rPr lang="fa-IR" sz="2800" dirty="0">
                <a:cs typeface="B Titr" panose="00000700000000000000" pitchFamily="2" charset="-78"/>
              </a:rPr>
              <a:t>سازی پدیده مورد نظر</a:t>
            </a:r>
            <a:r>
              <a:rPr lang="fa-IR" sz="2800" dirty="0">
                <a:cs typeface="B Titr" panose="00000700000000000000" pitchFamily="2" charset="-78"/>
                <a:sym typeface="Wingdings 3" panose="05040102010807070707" pitchFamily="18" charset="2"/>
              </a:rPr>
              <a:t> اندازه گیری متغیر توصیف </a:t>
            </a:r>
            <a:r>
              <a:rPr lang="fa-IR" sz="2800" dirty="0" smtClean="0">
                <a:cs typeface="B Titr" panose="00000700000000000000" pitchFamily="2" charset="-78"/>
                <a:sym typeface="Wingdings 3" panose="05040102010807070707" pitchFamily="18" charset="2"/>
              </a:rPr>
              <a:t>متغیر</a:t>
            </a:r>
            <a:endParaRPr lang="en-US" sz="3200" dirty="0">
              <a:cs typeface="B Titr" panose="00000700000000000000" pitchFamily="2" charset="-78"/>
            </a:endParaRPr>
          </a:p>
        </p:txBody>
      </p:sp>
      <p:pic>
        <p:nvPicPr>
          <p:cNvPr id="4" name="Content Placeholder 3"/>
          <p:cNvPicPr>
            <a:picLocks noGrp="1" noChangeAspect="1"/>
          </p:cNvPicPr>
          <p:nvPr>
            <p:ph idx="1"/>
          </p:nvPr>
        </p:nvPicPr>
        <p:blipFill rotWithShape="1">
          <a:blip r:embed="rId2"/>
          <a:srcRect b="7353"/>
          <a:stretch/>
        </p:blipFill>
        <p:spPr>
          <a:xfrm>
            <a:off x="2043845" y="2532184"/>
            <a:ext cx="8104310" cy="4009293"/>
          </a:xfrm>
          <a:prstGeom prst="rect">
            <a:avLst/>
          </a:prstGeom>
        </p:spPr>
      </p:pic>
    </p:spTree>
    <p:extLst>
      <p:ext uri="{BB962C8B-B14F-4D97-AF65-F5344CB8AC3E}">
        <p14:creationId xmlns:p14="http://schemas.microsoft.com/office/powerpoint/2010/main" val="262807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1" y="182245"/>
            <a:ext cx="10762957" cy="1325563"/>
          </a:xfrm>
        </p:spPr>
        <p:txBody>
          <a:bodyPr>
            <a:normAutofit/>
          </a:bodyPr>
          <a:lstStyle/>
          <a:p>
            <a:pPr algn="r" rtl="1"/>
            <a:r>
              <a:rPr lang="fa-IR" sz="3200" b="1" dirty="0">
                <a:solidFill>
                  <a:srgbClr val="FF0000"/>
                </a:solidFill>
                <a:cs typeface="B Titr" panose="00000700000000000000" pitchFamily="2" charset="-78"/>
              </a:rPr>
              <a:t>مطالعه توصیفی مقایسه </a:t>
            </a:r>
            <a:r>
              <a:rPr lang="fa-IR" sz="3200" b="1" dirty="0" smtClean="0">
                <a:solidFill>
                  <a:srgbClr val="FF0000"/>
                </a:solidFill>
                <a:cs typeface="B Titr" panose="00000700000000000000" pitchFamily="2" charset="-78"/>
              </a:rPr>
              <a:t>ای          </a:t>
            </a:r>
            <a:r>
              <a:rPr lang="en-US" sz="3200" b="1" dirty="0">
                <a:solidFill>
                  <a:srgbClr val="FF0000"/>
                </a:solidFill>
                <a:cs typeface="B Titr" panose="00000700000000000000" pitchFamily="2" charset="-78"/>
              </a:rPr>
              <a:t>Comparative Descriptive </a:t>
            </a:r>
            <a:r>
              <a:rPr lang="en-US" sz="3200" b="1" dirty="0" smtClean="0">
                <a:solidFill>
                  <a:srgbClr val="FF0000"/>
                </a:solidFill>
                <a:cs typeface="B Titr" panose="00000700000000000000" pitchFamily="2" charset="-78"/>
              </a:rPr>
              <a:t>Designs</a:t>
            </a:r>
            <a:endParaRPr lang="en-US" sz="3600" dirty="0"/>
          </a:p>
        </p:txBody>
      </p:sp>
      <p:pic>
        <p:nvPicPr>
          <p:cNvPr id="4" name="Content Placeholder 3"/>
          <p:cNvPicPr>
            <a:picLocks noGrp="1" noChangeAspect="1"/>
          </p:cNvPicPr>
          <p:nvPr>
            <p:ph idx="1"/>
          </p:nvPr>
        </p:nvPicPr>
        <p:blipFill>
          <a:blip r:embed="rId2"/>
          <a:stretch>
            <a:fillRect/>
          </a:stretch>
        </p:blipFill>
        <p:spPr>
          <a:xfrm>
            <a:off x="1997612" y="3001377"/>
            <a:ext cx="8820443" cy="3678541"/>
          </a:xfrm>
          <a:prstGeom prst="rect">
            <a:avLst/>
          </a:prstGeom>
        </p:spPr>
      </p:pic>
      <p:sp>
        <p:nvSpPr>
          <p:cNvPr id="5" name="Rectangle 4"/>
          <p:cNvSpPr/>
          <p:nvPr/>
        </p:nvSpPr>
        <p:spPr>
          <a:xfrm>
            <a:off x="7709096" y="1507808"/>
            <a:ext cx="3559126" cy="1200329"/>
          </a:xfrm>
          <a:prstGeom prst="rect">
            <a:avLst/>
          </a:prstGeom>
        </p:spPr>
        <p:txBody>
          <a:bodyPr wrap="square">
            <a:spAutoFit/>
          </a:bodyPr>
          <a:lstStyle/>
          <a:p>
            <a:pPr marL="342900" indent="-342900" algn="r" rtl="1">
              <a:lnSpc>
                <a:spcPct val="150000"/>
              </a:lnSpc>
              <a:buFont typeface="Arial" panose="020B0604020202020204" pitchFamily="34" charset="0"/>
              <a:buChar char="•"/>
            </a:pPr>
            <a:r>
              <a:rPr lang="fa-IR" sz="2400" b="1" dirty="0">
                <a:latin typeface="Calibri Light" panose="020F0302020204030204"/>
                <a:cs typeface="B Titr" panose="00000700000000000000" pitchFamily="2" charset="-78"/>
              </a:rPr>
              <a:t>توصیف متغیرها در گروه </a:t>
            </a:r>
            <a:r>
              <a:rPr lang="fa-IR" sz="2400" b="1" dirty="0" smtClean="0">
                <a:latin typeface="Calibri Light" panose="020F0302020204030204"/>
                <a:cs typeface="B Titr" panose="00000700000000000000" pitchFamily="2" charset="-78"/>
              </a:rPr>
              <a:t>یک</a:t>
            </a:r>
          </a:p>
          <a:p>
            <a:pPr marL="342900" indent="-342900" algn="r" rtl="1">
              <a:lnSpc>
                <a:spcPct val="150000"/>
              </a:lnSpc>
              <a:buFont typeface="Arial" panose="020B0604020202020204" pitchFamily="34" charset="0"/>
              <a:buChar char="•"/>
            </a:pPr>
            <a:r>
              <a:rPr lang="fa-IR" sz="2400" b="1" dirty="0">
                <a:latin typeface="Calibri Light" panose="020F0302020204030204"/>
                <a:cs typeface="B Titr" panose="00000700000000000000" pitchFamily="2" charset="-78"/>
              </a:rPr>
              <a:t>توصیف متغیرها در گروه </a:t>
            </a:r>
            <a:r>
              <a:rPr lang="fa-IR" sz="2400" b="1" dirty="0" smtClean="0">
                <a:latin typeface="Calibri Light" panose="020F0302020204030204"/>
                <a:cs typeface="B Titr" panose="00000700000000000000" pitchFamily="2" charset="-78"/>
              </a:rPr>
              <a:t>دو</a:t>
            </a:r>
            <a:endParaRPr lang="en-US" sz="1600" dirty="0"/>
          </a:p>
        </p:txBody>
      </p:sp>
      <p:sp>
        <p:nvSpPr>
          <p:cNvPr id="6" name="Rectangle 5"/>
          <p:cNvSpPr/>
          <p:nvPr/>
        </p:nvSpPr>
        <p:spPr>
          <a:xfrm>
            <a:off x="2337441" y="1801048"/>
            <a:ext cx="5484195" cy="600164"/>
          </a:xfrm>
          <a:prstGeom prst="rect">
            <a:avLst/>
          </a:prstGeom>
        </p:spPr>
        <p:txBody>
          <a:bodyPr wrap="none">
            <a:spAutoFit/>
          </a:bodyPr>
          <a:lstStyle/>
          <a:p>
            <a:pPr lvl="0" algn="r" rtl="1">
              <a:lnSpc>
                <a:spcPct val="150000"/>
              </a:lnSpc>
            </a:pPr>
            <a:r>
              <a:rPr lang="fa-IR" sz="2400" b="1" dirty="0" smtClean="0">
                <a:solidFill>
                  <a:prstClr val="black"/>
                </a:solidFill>
                <a:latin typeface="Calibri Light" panose="020F0302020204030204"/>
                <a:cs typeface="B Titr" panose="00000700000000000000" pitchFamily="2" charset="-78"/>
                <a:sym typeface="Wingdings 3" panose="05040102010807070707" pitchFamily="18" charset="2"/>
              </a:rPr>
              <a:t>    </a:t>
            </a:r>
            <a:r>
              <a:rPr lang="fa-IR" sz="2400" b="1" dirty="0" smtClean="0">
                <a:solidFill>
                  <a:prstClr val="black"/>
                </a:solidFill>
                <a:latin typeface="Calibri Light" panose="020F0302020204030204"/>
                <a:cs typeface="B Titr" panose="00000700000000000000" pitchFamily="2" charset="-78"/>
              </a:rPr>
              <a:t>مقایسه </a:t>
            </a:r>
            <a:r>
              <a:rPr lang="fa-IR" sz="2400" b="1" dirty="0">
                <a:solidFill>
                  <a:prstClr val="black"/>
                </a:solidFill>
                <a:latin typeface="Calibri Light" panose="020F0302020204030204"/>
                <a:cs typeface="B Titr" panose="00000700000000000000" pitchFamily="2" charset="-78"/>
              </a:rPr>
              <a:t>گروه ها از نظر متغیرهای انتخاب شده</a:t>
            </a:r>
            <a:endParaRPr lang="en-US" sz="1600" dirty="0">
              <a:solidFill>
                <a:prstClr val="black"/>
              </a:solidFill>
            </a:endParaRPr>
          </a:p>
        </p:txBody>
      </p:sp>
    </p:spTree>
    <p:extLst>
      <p:ext uri="{BB962C8B-B14F-4D97-AF65-F5344CB8AC3E}">
        <p14:creationId xmlns:p14="http://schemas.microsoft.com/office/powerpoint/2010/main" val="7461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1" y="182245"/>
            <a:ext cx="10762957" cy="1325563"/>
          </a:xfrm>
        </p:spPr>
        <p:txBody>
          <a:bodyPr>
            <a:normAutofit/>
          </a:bodyPr>
          <a:lstStyle/>
          <a:p>
            <a:pPr lvl="0" algn="r" rtl="1">
              <a:spcBef>
                <a:spcPts val="1000"/>
              </a:spcBef>
            </a:pPr>
            <a:r>
              <a:rPr lang="fa-IR" sz="3200" dirty="0">
                <a:solidFill>
                  <a:srgbClr val="FF0000"/>
                </a:solidFill>
                <a:latin typeface="Calibri" panose="020F0502020204030204"/>
                <a:cs typeface="B Titr" panose="00000700000000000000" pitchFamily="2" charset="-78"/>
              </a:rPr>
              <a:t>طرح های بعد </a:t>
            </a:r>
            <a:r>
              <a:rPr lang="fa-IR" sz="3200" dirty="0" smtClean="0">
                <a:solidFill>
                  <a:srgbClr val="FF0000"/>
                </a:solidFill>
                <a:latin typeface="Calibri" panose="020F0502020204030204"/>
                <a:cs typeface="B Titr" panose="00000700000000000000" pitchFamily="2" charset="-78"/>
              </a:rPr>
              <a:t>زمانی     </a:t>
            </a:r>
            <a:r>
              <a:rPr lang="en-US" sz="3200" dirty="0">
                <a:solidFill>
                  <a:srgbClr val="FF0000"/>
                </a:solidFill>
                <a:latin typeface="Calibri" panose="020F0502020204030204"/>
                <a:cs typeface="B Titr" panose="00000700000000000000" pitchFamily="2" charset="-78"/>
              </a:rPr>
              <a:t>Time-Dimensional Designs</a:t>
            </a:r>
          </a:p>
        </p:txBody>
      </p:sp>
      <p:sp>
        <p:nvSpPr>
          <p:cNvPr id="3" name="Content Placeholder 2"/>
          <p:cNvSpPr>
            <a:spLocks noGrp="1"/>
          </p:cNvSpPr>
          <p:nvPr>
            <p:ph idx="1"/>
          </p:nvPr>
        </p:nvSpPr>
        <p:spPr>
          <a:xfrm>
            <a:off x="661181" y="1403798"/>
            <a:ext cx="10818253" cy="4997002"/>
          </a:xfrm>
        </p:spPr>
        <p:txBody>
          <a:bodyPr>
            <a:normAutofit fontScale="85000" lnSpcReduction="10000"/>
          </a:bodyPr>
          <a:lstStyle/>
          <a:p>
            <a:pPr marL="0" indent="0" algn="r" rtl="1">
              <a:lnSpc>
                <a:spcPct val="220000"/>
              </a:lnSpc>
              <a:buNone/>
            </a:pPr>
            <a:r>
              <a:rPr lang="fa-IR" sz="2100" dirty="0" smtClean="0">
                <a:cs typeface="B Titr" panose="00000700000000000000" pitchFamily="2" charset="-78"/>
              </a:rPr>
              <a:t>این طرح ها توالی و </a:t>
            </a:r>
            <a:r>
              <a:rPr lang="fa-IR" sz="2100" dirty="0">
                <a:cs typeface="B Titr" panose="00000700000000000000" pitchFamily="2" charset="-78"/>
              </a:rPr>
              <a:t>الگوهای تغییر، رشد و روندها را در طول زمان بررسی می کنند</a:t>
            </a:r>
            <a:r>
              <a:rPr lang="fa-IR" sz="2100" dirty="0" smtClean="0">
                <a:cs typeface="B Titr" panose="00000700000000000000" pitchFamily="2" charset="-78"/>
              </a:rPr>
              <a:t>. </a:t>
            </a:r>
            <a:r>
              <a:rPr lang="fa-IR" sz="2100" dirty="0" smtClean="0">
                <a:solidFill>
                  <a:schemeClr val="accent2"/>
                </a:solidFill>
                <a:cs typeface="B Titr" panose="00000700000000000000" pitchFamily="2" charset="-78"/>
              </a:rPr>
              <a:t>(مطالعات طولی و مقطعی)</a:t>
            </a:r>
            <a:endParaRPr lang="fa-IR" sz="2100" dirty="0">
              <a:solidFill>
                <a:schemeClr val="accent2"/>
              </a:solidFill>
              <a:cs typeface="B Titr" panose="00000700000000000000" pitchFamily="2" charset="-78"/>
            </a:endParaRPr>
          </a:p>
          <a:p>
            <a:pPr algn="r" rtl="1">
              <a:lnSpc>
                <a:spcPct val="220000"/>
              </a:lnSpc>
            </a:pPr>
            <a:r>
              <a:rPr lang="fa-IR" b="1" dirty="0" smtClean="0">
                <a:solidFill>
                  <a:srgbClr val="00B050"/>
                </a:solidFill>
                <a:cs typeface="B Titr" panose="00000700000000000000" pitchFamily="2" charset="-78"/>
              </a:rPr>
              <a:t>مطالعات </a:t>
            </a:r>
            <a:r>
              <a:rPr lang="fa-IR" b="1" dirty="0">
                <a:solidFill>
                  <a:srgbClr val="00B050"/>
                </a:solidFill>
                <a:cs typeface="B Titr" panose="00000700000000000000" pitchFamily="2" charset="-78"/>
              </a:rPr>
              <a:t>گذشته </a:t>
            </a:r>
            <a:r>
              <a:rPr lang="fa-IR" b="1" dirty="0" smtClean="0">
                <a:solidFill>
                  <a:srgbClr val="00B050"/>
                </a:solidFill>
                <a:cs typeface="B Titr" panose="00000700000000000000" pitchFamily="2" charset="-78"/>
              </a:rPr>
              <a:t>نگر </a:t>
            </a:r>
            <a:r>
              <a:rPr lang="en-US" b="1" dirty="0" smtClean="0">
                <a:solidFill>
                  <a:srgbClr val="00B050"/>
                </a:solidFill>
                <a:cs typeface="B Titr" panose="00000700000000000000" pitchFamily="2" charset="-78"/>
              </a:rPr>
              <a:t>Retrospective studies</a:t>
            </a:r>
            <a:r>
              <a:rPr lang="fa-IR" sz="2100" dirty="0" smtClean="0">
                <a:cs typeface="B Titr" panose="00000700000000000000" pitchFamily="2" charset="-78"/>
              </a:rPr>
              <a:t>   مطالعات </a:t>
            </a:r>
            <a:r>
              <a:rPr lang="fa-IR" sz="2100" dirty="0">
                <a:cs typeface="B Titr" panose="00000700000000000000" pitchFamily="2" charset="-78"/>
              </a:rPr>
              <a:t>مورد- شاهدی از نمونه مطالعات گذشته نگر محسوب می </a:t>
            </a:r>
            <a:r>
              <a:rPr lang="fa-IR" sz="2100" dirty="0" smtClean="0">
                <a:cs typeface="B Titr" panose="00000700000000000000" pitchFamily="2" charset="-78"/>
              </a:rPr>
              <a:t>شود </a:t>
            </a:r>
            <a:r>
              <a:rPr lang="fa-IR" sz="2100" dirty="0">
                <a:cs typeface="B Titr" panose="00000700000000000000" pitchFamily="2" charset="-78"/>
              </a:rPr>
              <a:t>که این مطالعات مواجهه با عامل خاصی  </a:t>
            </a:r>
            <a:r>
              <a:rPr lang="fa-IR" sz="2100" dirty="0" smtClean="0">
                <a:cs typeface="B Titr" panose="00000700000000000000" pitchFamily="2" charset="-78"/>
              </a:rPr>
              <a:t>در </a:t>
            </a:r>
            <a:r>
              <a:rPr lang="fa-IR" sz="2100" dirty="0">
                <a:cs typeface="B Titr" panose="00000700000000000000" pitchFamily="2" charset="-78"/>
              </a:rPr>
              <a:t>گذشته،  که منجر به بروز موردی شده را در گروه مورد و شاهد بررسی می کند.</a:t>
            </a:r>
          </a:p>
          <a:p>
            <a:pPr algn="r" rtl="1">
              <a:lnSpc>
                <a:spcPct val="220000"/>
              </a:lnSpc>
            </a:pPr>
            <a:r>
              <a:rPr lang="fa-IR" b="1" dirty="0">
                <a:solidFill>
                  <a:srgbClr val="00B050"/>
                </a:solidFill>
                <a:cs typeface="B Titr" panose="00000700000000000000" pitchFamily="2" charset="-78"/>
              </a:rPr>
              <a:t>مطالعات آینده نگر  </a:t>
            </a:r>
            <a:r>
              <a:rPr lang="en-US" b="1" dirty="0">
                <a:solidFill>
                  <a:srgbClr val="00B050"/>
                </a:solidFill>
                <a:cs typeface="B Titr" panose="00000700000000000000" pitchFamily="2" charset="-78"/>
              </a:rPr>
              <a:t>Prospective studies</a:t>
            </a:r>
            <a:r>
              <a:rPr lang="fa-IR" b="1" dirty="0">
                <a:solidFill>
                  <a:srgbClr val="00B050"/>
                </a:solidFill>
                <a:cs typeface="B Titr" panose="00000700000000000000" pitchFamily="2" charset="-78"/>
              </a:rPr>
              <a:t>   </a:t>
            </a:r>
            <a:r>
              <a:rPr lang="fa-IR" sz="2100" dirty="0" smtClean="0">
                <a:cs typeface="B Titr" panose="00000700000000000000" pitchFamily="2" charset="-78"/>
              </a:rPr>
              <a:t>مثال </a:t>
            </a:r>
            <a:r>
              <a:rPr lang="fa-IR" sz="2100" dirty="0">
                <a:cs typeface="B Titr" panose="00000700000000000000" pitchFamily="2" charset="-78"/>
              </a:rPr>
              <a:t>بارز مطالعات آینده </a:t>
            </a:r>
            <a:r>
              <a:rPr lang="fa-IR" sz="2100" dirty="0" smtClean="0">
                <a:cs typeface="B Titr" panose="00000700000000000000" pitchFamily="2" charset="-78"/>
              </a:rPr>
              <a:t>نگر، </a:t>
            </a:r>
            <a:r>
              <a:rPr lang="fa-IR" sz="2100" dirty="0">
                <a:cs typeface="B Titr" panose="00000700000000000000" pitchFamily="2" charset="-78"/>
              </a:rPr>
              <a:t>مطالعات هم </a:t>
            </a:r>
            <a:r>
              <a:rPr lang="fa-IR" sz="2100" dirty="0" smtClean="0">
                <a:cs typeface="B Titr" panose="00000700000000000000" pitchFamily="2" charset="-78"/>
              </a:rPr>
              <a:t>گروهی</a:t>
            </a:r>
            <a:r>
              <a:rPr lang="en-US" sz="2100" b="1" dirty="0" smtClean="0">
                <a:cs typeface="B Titr" panose="00000700000000000000" pitchFamily="2" charset="-78"/>
              </a:rPr>
              <a:t>Cohort</a:t>
            </a:r>
            <a:r>
              <a:rPr lang="en-US" sz="2100" dirty="0">
                <a:cs typeface="B Titr" panose="00000700000000000000" pitchFamily="2" charset="-78"/>
              </a:rPr>
              <a:t> </a:t>
            </a:r>
            <a:r>
              <a:rPr lang="fa-IR" sz="2100" dirty="0" smtClean="0">
                <a:cs typeface="B Titr" panose="00000700000000000000" pitchFamily="2" charset="-78"/>
              </a:rPr>
              <a:t> هستند </a:t>
            </a:r>
            <a:r>
              <a:rPr lang="fa-IR" sz="2100" dirty="0">
                <a:cs typeface="B Titr" panose="00000700000000000000" pitchFamily="2" charset="-78"/>
              </a:rPr>
              <a:t>که یک جمعیت را با توجه به مواجهه در یک بازه زمانی بررسی می کند و  میزان بروز بیماری و یا واقعه مربوط به سلامتی را در دو گروه دارای مواجهه و بدون مواجهه در آینده بررسی می کند.</a:t>
            </a:r>
          </a:p>
          <a:p>
            <a:pPr marL="0" indent="0" algn="r" rtl="1">
              <a:lnSpc>
                <a:spcPct val="220000"/>
              </a:lnSpc>
              <a:buNone/>
            </a:pPr>
            <a:r>
              <a:rPr lang="fa-IR" sz="2100" dirty="0">
                <a:solidFill>
                  <a:schemeClr val="accent1"/>
                </a:solidFill>
                <a:cs typeface="B Titr" panose="00000700000000000000" pitchFamily="2" charset="-78"/>
              </a:rPr>
              <a:t>این طرح ها در تعیین عوامل خطر یا عوامل علیتی بیماری ها کاربرد </a:t>
            </a:r>
            <a:r>
              <a:rPr lang="fa-IR" sz="2100" dirty="0" smtClean="0">
                <a:solidFill>
                  <a:schemeClr val="accent1"/>
                </a:solidFill>
                <a:cs typeface="B Titr" panose="00000700000000000000" pitchFamily="2" charset="-78"/>
              </a:rPr>
              <a:t>دارند.</a:t>
            </a:r>
            <a:endParaRPr lang="fa-IR" sz="2100" dirty="0">
              <a:solidFill>
                <a:schemeClr val="accent1"/>
              </a:solidFill>
              <a:cs typeface="B Titr" panose="00000700000000000000" pitchFamily="2" charset="-78"/>
            </a:endParaRPr>
          </a:p>
          <a:p>
            <a:pPr marL="0" indent="0" algn="r" rtl="1">
              <a:buNone/>
            </a:pPr>
            <a:endParaRPr lang="en-US" sz="2000" dirty="0">
              <a:cs typeface="B Titr" panose="00000700000000000000" pitchFamily="2" charset="-78"/>
            </a:endParaRPr>
          </a:p>
        </p:txBody>
      </p:sp>
    </p:spTree>
    <p:extLst>
      <p:ext uri="{BB962C8B-B14F-4D97-AF65-F5344CB8AC3E}">
        <p14:creationId xmlns:p14="http://schemas.microsoft.com/office/powerpoint/2010/main" val="280034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9" y="309094"/>
            <a:ext cx="10515600" cy="3361386"/>
          </a:xfrm>
        </p:spPr>
        <p:txBody>
          <a:bodyPr>
            <a:noAutofit/>
          </a:bodyPr>
          <a:lstStyle/>
          <a:p>
            <a:pPr algn="r" rtl="1">
              <a:lnSpc>
                <a:spcPct val="200000"/>
              </a:lnSpc>
            </a:pPr>
            <a:r>
              <a:rPr lang="fa-IR" sz="3200" dirty="0" smtClean="0">
                <a:solidFill>
                  <a:srgbClr val="FF0000"/>
                </a:solidFill>
                <a:cs typeface="B Titr" panose="00000700000000000000" pitchFamily="2" charset="-78"/>
              </a:rPr>
              <a:t>مطالعه طولی:     </a:t>
            </a:r>
            <a:r>
              <a:rPr lang="en-US" sz="3200" b="1" dirty="0">
                <a:solidFill>
                  <a:srgbClr val="FF0000"/>
                </a:solidFill>
              </a:rPr>
              <a:t>Longitudinal Designs</a:t>
            </a:r>
            <a:r>
              <a:rPr lang="fa-IR" sz="3600" dirty="0" smtClean="0">
                <a:solidFill>
                  <a:srgbClr val="FF0000"/>
                </a:solidFill>
                <a:cs typeface="B Titr" panose="00000700000000000000" pitchFamily="2" charset="-78"/>
              </a:rPr>
              <a:t/>
            </a:r>
            <a:br>
              <a:rPr lang="fa-IR" sz="3600" dirty="0" smtClean="0">
                <a:solidFill>
                  <a:srgbClr val="FF0000"/>
                </a:solidFill>
                <a:cs typeface="B Titr" panose="00000700000000000000" pitchFamily="2" charset="-78"/>
              </a:rPr>
            </a:br>
            <a:r>
              <a:rPr lang="fa-IR" sz="2400" dirty="0" smtClean="0">
                <a:cs typeface="B Titr" panose="00000700000000000000" pitchFamily="2" charset="-78"/>
              </a:rPr>
              <a:t>تغییرات</a:t>
            </a:r>
            <a:r>
              <a:rPr lang="fa-IR" sz="2400" dirty="0" smtClean="0">
                <a:cs typeface="B Titr" panose="00000700000000000000" pitchFamily="2" charset="-78"/>
                <a:sym typeface="Wingdings 3" panose="05040102010807070707" pitchFamily="18" charset="2"/>
              </a:rPr>
              <a:t> متغیر را در زمان های مختلف بررسی می کند.</a:t>
            </a:r>
            <a:br>
              <a:rPr lang="fa-IR" sz="2400" dirty="0" smtClean="0">
                <a:cs typeface="B Titr" panose="00000700000000000000" pitchFamily="2" charset="-78"/>
                <a:sym typeface="Wingdings 3" panose="05040102010807070707" pitchFamily="18" charset="2"/>
              </a:rPr>
            </a:br>
            <a:r>
              <a:rPr lang="fa-IR" sz="2000" dirty="0" smtClean="0">
                <a:solidFill>
                  <a:schemeClr val="accent1"/>
                </a:solidFill>
                <a:cs typeface="B Titr" panose="00000700000000000000" pitchFamily="2" charset="-78"/>
                <a:sym typeface="Wingdings 3" panose="05040102010807070707" pitchFamily="18" charset="2"/>
              </a:rPr>
              <a:t>توصیف مراحل سوگ در والدین کودکان فوت شده</a:t>
            </a:r>
            <a:br>
              <a:rPr lang="fa-IR" sz="2000" dirty="0" smtClean="0">
                <a:solidFill>
                  <a:schemeClr val="accent1"/>
                </a:solidFill>
                <a:cs typeface="B Titr" panose="00000700000000000000" pitchFamily="2" charset="-78"/>
                <a:sym typeface="Wingdings 3" panose="05040102010807070707" pitchFamily="18" charset="2"/>
              </a:rPr>
            </a:br>
            <a:r>
              <a:rPr lang="fa-IR" sz="2000" dirty="0" smtClean="0">
                <a:solidFill>
                  <a:schemeClr val="accent1"/>
                </a:solidFill>
                <a:cs typeface="B Titr" panose="00000700000000000000" pitchFamily="2" charset="-78"/>
                <a:sym typeface="Wingdings 3" panose="05040102010807070707" pitchFamily="18" charset="2"/>
              </a:rPr>
              <a:t>بررسی اجتماعی شدن حرفه ای در دانشجویان پرستاری</a:t>
            </a:r>
            <a:endParaRPr lang="en-US" sz="2800" dirty="0">
              <a:solidFill>
                <a:schemeClr val="accent1"/>
              </a:solidFill>
              <a:cs typeface="B Titr" panose="00000700000000000000" pitchFamily="2" charset="-78"/>
            </a:endParaRPr>
          </a:p>
        </p:txBody>
      </p:sp>
      <p:pic>
        <p:nvPicPr>
          <p:cNvPr id="5" name="Content Placeholder 4"/>
          <p:cNvPicPr>
            <a:picLocks noGrp="1" noChangeAspect="1"/>
          </p:cNvPicPr>
          <p:nvPr>
            <p:ph idx="1"/>
          </p:nvPr>
        </p:nvPicPr>
        <p:blipFill>
          <a:blip r:embed="rId2"/>
          <a:stretch>
            <a:fillRect/>
          </a:stretch>
        </p:blipFill>
        <p:spPr>
          <a:xfrm>
            <a:off x="2126099" y="4031088"/>
            <a:ext cx="8241164" cy="2369712"/>
          </a:xfrm>
          <a:prstGeom prst="rect">
            <a:avLst/>
          </a:prstGeom>
        </p:spPr>
      </p:pic>
    </p:spTree>
    <p:extLst>
      <p:ext uri="{BB962C8B-B14F-4D97-AF65-F5344CB8AC3E}">
        <p14:creationId xmlns:p14="http://schemas.microsoft.com/office/powerpoint/2010/main" val="366538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716" y="398105"/>
            <a:ext cx="8468932" cy="1325563"/>
          </a:xfrm>
        </p:spPr>
        <p:txBody>
          <a:bodyPr>
            <a:noAutofit/>
          </a:bodyPr>
          <a:lstStyle/>
          <a:p>
            <a:pPr algn="r" rtl="1">
              <a:lnSpc>
                <a:spcPct val="200000"/>
              </a:lnSpc>
            </a:pPr>
            <a:r>
              <a:rPr lang="fa-IR" sz="3200" dirty="0" smtClean="0">
                <a:solidFill>
                  <a:srgbClr val="FF0000"/>
                </a:solidFill>
                <a:cs typeface="B Titr" panose="00000700000000000000" pitchFamily="2" charset="-78"/>
              </a:rPr>
              <a:t>مطالعه مقطعی:     </a:t>
            </a:r>
            <a:r>
              <a:rPr lang="en-US" sz="3200" b="1" dirty="0">
                <a:solidFill>
                  <a:srgbClr val="FF0000"/>
                </a:solidFill>
              </a:rPr>
              <a:t>Cross-Sectional </a:t>
            </a:r>
            <a:r>
              <a:rPr lang="en-US" sz="3200" b="1" dirty="0" smtClean="0">
                <a:solidFill>
                  <a:srgbClr val="FF0000"/>
                </a:solidFill>
              </a:rPr>
              <a:t>Designs</a:t>
            </a:r>
            <a:endParaRPr lang="en-US" sz="3200" dirty="0">
              <a:cs typeface="B Titr" panose="00000700000000000000" pitchFamily="2" charset="-78"/>
            </a:endParaRPr>
          </a:p>
        </p:txBody>
      </p:sp>
      <p:sp>
        <p:nvSpPr>
          <p:cNvPr id="3" name="Content Placeholder 2"/>
          <p:cNvSpPr>
            <a:spLocks noGrp="1"/>
          </p:cNvSpPr>
          <p:nvPr>
            <p:ph idx="1"/>
          </p:nvPr>
        </p:nvSpPr>
        <p:spPr>
          <a:xfrm>
            <a:off x="838200" y="2086377"/>
            <a:ext cx="10147479" cy="4090586"/>
          </a:xfrm>
        </p:spPr>
        <p:txBody>
          <a:bodyPr>
            <a:normAutofit/>
          </a:bodyPr>
          <a:lstStyle/>
          <a:p>
            <a:pPr algn="r" rtl="1">
              <a:lnSpc>
                <a:spcPct val="150000"/>
              </a:lnSpc>
            </a:pPr>
            <a:r>
              <a:rPr lang="fa-IR" sz="2000" dirty="0" smtClean="0">
                <a:cs typeface="B Titr" panose="00000700000000000000" pitchFamily="2" charset="-78"/>
              </a:rPr>
              <a:t>بررسی همزمان گروه هایی که در مراحل مختلف پیشرفت هستند.</a:t>
            </a:r>
          </a:p>
          <a:p>
            <a:pPr algn="r" rtl="1">
              <a:lnSpc>
                <a:spcPct val="150000"/>
              </a:lnSpc>
            </a:pPr>
            <a:r>
              <a:rPr lang="fa-IR" sz="2000" dirty="0" smtClean="0">
                <a:cs typeface="B Titr" panose="00000700000000000000" pitchFamily="2" charset="-78"/>
              </a:rPr>
              <a:t>با هدف توصیف تغییرات در مراحل مختلف انجام می شود.</a:t>
            </a:r>
          </a:p>
          <a:p>
            <a:pPr algn="r" rtl="1">
              <a:lnSpc>
                <a:spcPct val="150000"/>
              </a:lnSpc>
            </a:pPr>
            <a:r>
              <a:rPr lang="fa-IR" sz="2000" dirty="0" smtClean="0">
                <a:cs typeface="B Titr" panose="00000700000000000000" pitchFamily="2" charset="-78"/>
              </a:rPr>
              <a:t>در موارد وجود محدودیت زمانی برای انجام مطالعه</a:t>
            </a:r>
          </a:p>
          <a:p>
            <a:pPr algn="r" rtl="1">
              <a:lnSpc>
                <a:spcPct val="150000"/>
              </a:lnSpc>
            </a:pPr>
            <a:endParaRPr lang="fa-IR" sz="2000" dirty="0">
              <a:cs typeface="B Titr" panose="00000700000000000000" pitchFamily="2" charset="-78"/>
            </a:endParaRPr>
          </a:p>
          <a:p>
            <a:pPr marL="0" indent="0" algn="r" rtl="1">
              <a:lnSpc>
                <a:spcPct val="150000"/>
              </a:lnSpc>
              <a:buNone/>
            </a:pPr>
            <a:r>
              <a:rPr lang="fa-IR" sz="2000" dirty="0" smtClean="0">
                <a:solidFill>
                  <a:schemeClr val="accent1"/>
                </a:solidFill>
                <a:cs typeface="B Titr" panose="00000700000000000000" pitchFamily="2" charset="-78"/>
              </a:rPr>
              <a:t>بررسی والدین سه گروه یک هفته بعد، شش ماه بعد، یکسال بعد</a:t>
            </a:r>
            <a:endParaRPr lang="en-US" sz="2000" dirty="0">
              <a:solidFill>
                <a:schemeClr val="accent1"/>
              </a:solidFill>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604234" y="154546"/>
            <a:ext cx="1984420" cy="6548907"/>
          </a:xfrm>
          <a:prstGeom prst="rect">
            <a:avLst/>
          </a:prstGeom>
        </p:spPr>
      </p:pic>
    </p:spTree>
    <p:extLst>
      <p:ext uri="{BB962C8B-B14F-4D97-AF65-F5344CB8AC3E}">
        <p14:creationId xmlns:p14="http://schemas.microsoft.com/office/powerpoint/2010/main" val="54906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37" y="357201"/>
            <a:ext cx="10762957" cy="1154186"/>
          </a:xfrm>
        </p:spPr>
        <p:txBody>
          <a:bodyPr>
            <a:normAutofit/>
          </a:bodyPr>
          <a:lstStyle/>
          <a:p>
            <a:pPr algn="r" rtl="1"/>
            <a:r>
              <a:rPr lang="fa-IR" sz="3200" b="1" dirty="0">
                <a:solidFill>
                  <a:srgbClr val="FF0000"/>
                </a:solidFill>
                <a:cs typeface="B Titr" panose="00000700000000000000" pitchFamily="2" charset="-78"/>
              </a:rPr>
              <a:t>مطالعه </a:t>
            </a:r>
            <a:r>
              <a:rPr lang="fa-IR" sz="3200" b="1" dirty="0" smtClean="0">
                <a:solidFill>
                  <a:srgbClr val="FF0000"/>
                </a:solidFill>
                <a:cs typeface="B Titr" panose="00000700000000000000" pitchFamily="2" charset="-78"/>
              </a:rPr>
              <a:t>موردی             </a:t>
            </a:r>
            <a:r>
              <a:rPr lang="en-US" sz="3200" b="1" dirty="0">
                <a:solidFill>
                  <a:srgbClr val="FF0000"/>
                </a:solidFill>
                <a:cs typeface="B Titr" panose="00000700000000000000" pitchFamily="2" charset="-78"/>
              </a:rPr>
              <a:t>Case Study Designs</a:t>
            </a:r>
            <a:endParaRPr lang="fa-IR" sz="3200" b="1" dirty="0">
              <a:solidFill>
                <a:srgbClr val="FF0000"/>
              </a:solidFill>
              <a:cs typeface="B Titr" panose="00000700000000000000" pitchFamily="2" charset="-78"/>
            </a:endParaRPr>
          </a:p>
        </p:txBody>
      </p:sp>
      <p:sp>
        <p:nvSpPr>
          <p:cNvPr id="5" name="Rectangle 4"/>
          <p:cNvSpPr/>
          <p:nvPr/>
        </p:nvSpPr>
        <p:spPr>
          <a:xfrm>
            <a:off x="8087933" y="1717449"/>
            <a:ext cx="3512745" cy="4154984"/>
          </a:xfrm>
          <a:prstGeom prst="rect">
            <a:avLst/>
          </a:prstGeom>
        </p:spPr>
        <p:txBody>
          <a:bodyPr wrap="square">
            <a:spAutoFit/>
          </a:bodyPr>
          <a:lstStyle/>
          <a:p>
            <a:pPr marL="342900" indent="-342900" algn="r" rtl="1">
              <a:lnSpc>
                <a:spcPct val="150000"/>
              </a:lnSpc>
              <a:buFont typeface="Arial" panose="020B0604020202020204" pitchFamily="34" charset="0"/>
              <a:buChar char="•"/>
            </a:pPr>
            <a:r>
              <a:rPr lang="fa-IR" sz="2200" b="1" dirty="0" smtClean="0">
                <a:solidFill>
                  <a:prstClr val="black"/>
                </a:solidFill>
                <a:latin typeface="Calibri Light" panose="020F0302020204030204"/>
                <a:cs typeface="B Titr" panose="00000700000000000000" pitchFamily="2" charset="-78"/>
              </a:rPr>
              <a:t>بررسی و اکتشاف وسیع واحد منفردی از مطالعه </a:t>
            </a:r>
          </a:p>
          <a:p>
            <a:pPr marL="342900" indent="-342900" algn="r" rtl="1">
              <a:lnSpc>
                <a:spcPct val="150000"/>
              </a:lnSpc>
              <a:buFont typeface="Arial" panose="020B0604020202020204" pitchFamily="34" charset="0"/>
              <a:buChar char="•"/>
            </a:pPr>
            <a:r>
              <a:rPr lang="fa-IR" sz="2200" b="1" dirty="0" smtClean="0">
                <a:solidFill>
                  <a:prstClr val="black"/>
                </a:solidFill>
                <a:latin typeface="Calibri Light" panose="020F0302020204030204"/>
                <a:cs typeface="B Titr" panose="00000700000000000000" pitchFamily="2" charset="-78"/>
              </a:rPr>
              <a:t>یک نمونه بسیار کوچک بطور گسترده مورد بررسی قرار می گیرد.</a:t>
            </a:r>
          </a:p>
          <a:p>
            <a:pPr marL="342900" indent="-342900" algn="r" rtl="1">
              <a:lnSpc>
                <a:spcPct val="150000"/>
              </a:lnSpc>
              <a:buFont typeface="Arial" panose="020B0604020202020204" pitchFamily="34" charset="0"/>
              <a:buChar char="•"/>
            </a:pPr>
            <a:endParaRPr lang="fa-IR" sz="2200" b="1" dirty="0">
              <a:solidFill>
                <a:prstClr val="black"/>
              </a:solidFill>
              <a:latin typeface="Calibri Light" panose="020F0302020204030204"/>
              <a:cs typeface="B Titr" panose="00000700000000000000" pitchFamily="2" charset="-78"/>
            </a:endParaRPr>
          </a:p>
          <a:p>
            <a:pPr algn="r" rtl="1">
              <a:lnSpc>
                <a:spcPct val="150000"/>
              </a:lnSpc>
            </a:pPr>
            <a:r>
              <a:rPr lang="fa-IR" sz="2200" b="1" dirty="0" smtClean="0">
                <a:solidFill>
                  <a:schemeClr val="accent6"/>
                </a:solidFill>
                <a:latin typeface="Calibri Light" panose="020F0302020204030204"/>
                <a:cs typeface="B Titr" panose="00000700000000000000" pitchFamily="2" charset="-78"/>
              </a:rPr>
              <a:t>گزارش یک مورد ضایعات پوستی در کودک مبتلا به سل ریوی</a:t>
            </a:r>
            <a:endParaRPr lang="en-US" sz="2200" dirty="0">
              <a:solidFill>
                <a:schemeClr val="accent6"/>
              </a:solidFill>
            </a:endParaRPr>
          </a:p>
        </p:txBody>
      </p:sp>
      <p:pic>
        <p:nvPicPr>
          <p:cNvPr id="3" name="Picture 2"/>
          <p:cNvPicPr>
            <a:picLocks noChangeAspect="1"/>
          </p:cNvPicPr>
          <p:nvPr/>
        </p:nvPicPr>
        <p:blipFill rotWithShape="1">
          <a:blip r:embed="rId2"/>
          <a:srcRect l="24132" t="29709" r="25683" b="9727"/>
          <a:stretch/>
        </p:blipFill>
        <p:spPr>
          <a:xfrm>
            <a:off x="437882" y="1579775"/>
            <a:ext cx="7173532" cy="4867248"/>
          </a:xfrm>
          <a:prstGeom prst="rect">
            <a:avLst/>
          </a:prstGeom>
        </p:spPr>
      </p:pic>
    </p:spTree>
    <p:extLst>
      <p:ext uri="{BB962C8B-B14F-4D97-AF65-F5344CB8AC3E}">
        <p14:creationId xmlns:p14="http://schemas.microsoft.com/office/powerpoint/2010/main" val="329950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8208"/>
            <a:ext cx="10515600" cy="1325563"/>
          </a:xfrm>
        </p:spPr>
        <p:txBody>
          <a:bodyPr>
            <a:normAutofit/>
          </a:bodyPr>
          <a:lstStyle/>
          <a:p>
            <a:pPr algn="r" rtl="1"/>
            <a:r>
              <a:rPr lang="fa-IR" sz="3600" dirty="0" smtClean="0">
                <a:solidFill>
                  <a:schemeClr val="accent2"/>
                </a:solidFill>
                <a:cs typeface="B Titr" panose="00000700000000000000" pitchFamily="2" charset="-78"/>
              </a:rPr>
              <a:t>طرح های همبستگی </a:t>
            </a:r>
            <a:r>
              <a:rPr lang="en-US" sz="3600" b="1" dirty="0">
                <a:solidFill>
                  <a:schemeClr val="accent2"/>
                </a:solidFill>
                <a:cs typeface="B Titr" panose="00000700000000000000" pitchFamily="2" charset="-78"/>
              </a:rPr>
              <a:t>Correlational Study Designs</a:t>
            </a:r>
          </a:p>
        </p:txBody>
      </p:sp>
      <p:sp>
        <p:nvSpPr>
          <p:cNvPr id="3" name="Content Placeholder 2"/>
          <p:cNvSpPr>
            <a:spLocks noGrp="1"/>
          </p:cNvSpPr>
          <p:nvPr>
            <p:ph idx="1"/>
          </p:nvPr>
        </p:nvSpPr>
        <p:spPr>
          <a:xfrm>
            <a:off x="742657" y="1407353"/>
            <a:ext cx="10706686" cy="1322968"/>
          </a:xfrm>
        </p:spPr>
        <p:txBody>
          <a:bodyPr/>
          <a:lstStyle/>
          <a:p>
            <a:pPr algn="r" rtl="1"/>
            <a:r>
              <a:rPr lang="fa-IR" dirty="0" smtClean="0">
                <a:cs typeface="B Nazanin" panose="00000400000000000000" pitchFamily="2" charset="-78"/>
              </a:rPr>
              <a:t>به بررسی روابط میان متغیرها می پردازند.</a:t>
            </a:r>
          </a:p>
          <a:p>
            <a:pPr algn="r" rtl="1"/>
            <a:r>
              <a:rPr lang="fa-IR" dirty="0" smtClean="0">
                <a:cs typeface="B Nazanin" panose="00000400000000000000" pitchFamily="2" charset="-78"/>
              </a:rPr>
              <a:t>مطالعات همبستگی توصیفی برای تدوین فرضیات مناسب هستند.</a:t>
            </a:r>
          </a:p>
        </p:txBody>
      </p:sp>
      <p:sp>
        <p:nvSpPr>
          <p:cNvPr id="4" name="Title 1"/>
          <p:cNvSpPr txBox="1">
            <a:spLocks/>
          </p:cNvSpPr>
          <p:nvPr/>
        </p:nvSpPr>
        <p:spPr>
          <a:xfrm>
            <a:off x="933743" y="273032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r" rtl="1">
              <a:lnSpc>
                <a:spcPct val="150000"/>
              </a:lnSpc>
              <a:buFont typeface="Arial" panose="020B0604020202020204" pitchFamily="34" charset="0"/>
              <a:buChar char="•"/>
            </a:pPr>
            <a:r>
              <a:rPr lang="fa-IR" sz="2400" dirty="0" smtClean="0">
                <a:solidFill>
                  <a:srgbClr val="C00000"/>
                </a:solidFill>
                <a:cs typeface="B Titr" panose="00000700000000000000" pitchFamily="2" charset="-78"/>
              </a:rPr>
              <a:t>طرح همبستگی توصیفی  </a:t>
            </a:r>
            <a:r>
              <a:rPr lang="en-US" sz="2400" b="1" dirty="0">
                <a:solidFill>
                  <a:srgbClr val="C00000"/>
                </a:solidFill>
                <a:cs typeface="B Titr" panose="00000700000000000000" pitchFamily="2" charset="-78"/>
              </a:rPr>
              <a:t>Descriptive Correlational </a:t>
            </a:r>
            <a:r>
              <a:rPr lang="en-US" sz="2400" b="1" dirty="0" smtClean="0">
                <a:solidFill>
                  <a:srgbClr val="C00000"/>
                </a:solidFill>
                <a:cs typeface="B Titr" panose="00000700000000000000" pitchFamily="2" charset="-78"/>
              </a:rPr>
              <a:t>Designs</a:t>
            </a:r>
            <a:endParaRPr lang="fa-IR" sz="2400" b="1" dirty="0" smtClean="0">
              <a:solidFill>
                <a:srgbClr val="C00000"/>
              </a:solidFill>
              <a:cs typeface="B Titr" panose="00000700000000000000" pitchFamily="2" charset="-78"/>
            </a:endParaRPr>
          </a:p>
          <a:p>
            <a:pPr marL="457200" indent="-457200" algn="r" rtl="1">
              <a:lnSpc>
                <a:spcPct val="150000"/>
              </a:lnSpc>
              <a:buFont typeface="Arial" panose="020B0604020202020204" pitchFamily="34" charset="0"/>
              <a:buChar char="•"/>
            </a:pPr>
            <a:r>
              <a:rPr lang="fa-IR" sz="2400" b="1" dirty="0" smtClean="0">
                <a:solidFill>
                  <a:srgbClr val="C00000"/>
                </a:solidFill>
                <a:cs typeface="B Titr" panose="00000700000000000000" pitchFamily="2" charset="-78"/>
              </a:rPr>
              <a:t>طرح پیشگویی کننده</a:t>
            </a:r>
          </a:p>
          <a:p>
            <a:pPr marL="457200" indent="-457200" algn="r" rtl="1">
              <a:lnSpc>
                <a:spcPct val="150000"/>
              </a:lnSpc>
              <a:buFont typeface="Arial" panose="020B0604020202020204" pitchFamily="34" charset="0"/>
              <a:buChar char="•"/>
            </a:pPr>
            <a:r>
              <a:rPr lang="fa-IR" sz="2400" b="1" dirty="0" smtClean="0">
                <a:solidFill>
                  <a:srgbClr val="C00000"/>
                </a:solidFill>
                <a:cs typeface="B Titr" panose="00000700000000000000" pitchFamily="2" charset="-78"/>
              </a:rPr>
              <a:t>طرح آزمون الگو</a:t>
            </a:r>
            <a:endParaRPr lang="en-US" sz="2400" b="1" dirty="0">
              <a:solidFill>
                <a:srgbClr val="C00000"/>
              </a:solidFill>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838199" y="3551391"/>
            <a:ext cx="7133823" cy="2951445"/>
          </a:xfrm>
          <a:prstGeom prst="rect">
            <a:avLst/>
          </a:prstGeom>
        </p:spPr>
      </p:pic>
      <p:sp>
        <p:nvSpPr>
          <p:cNvPr id="6" name="Rectangle 5"/>
          <p:cNvSpPr/>
          <p:nvPr/>
        </p:nvSpPr>
        <p:spPr>
          <a:xfrm>
            <a:off x="8466811" y="4771528"/>
            <a:ext cx="2982532" cy="1015663"/>
          </a:xfrm>
          <a:prstGeom prst="rect">
            <a:avLst/>
          </a:prstGeom>
        </p:spPr>
        <p:txBody>
          <a:bodyPr wrap="square">
            <a:spAutoFit/>
          </a:bodyPr>
          <a:lstStyle/>
          <a:p>
            <a:pPr lvl="0" algn="r" rtl="1">
              <a:lnSpc>
                <a:spcPct val="150000"/>
              </a:lnSpc>
            </a:pPr>
            <a:r>
              <a:rPr lang="fa-IR" sz="2000" b="1" dirty="0" smtClean="0">
                <a:solidFill>
                  <a:srgbClr val="00B0F0"/>
                </a:solidFill>
                <a:cs typeface="B Titr" panose="00000700000000000000" pitchFamily="2" charset="-78"/>
              </a:rPr>
              <a:t>ارتباط هوش هیجانی و استرس شغلی پرستاران</a:t>
            </a:r>
          </a:p>
        </p:txBody>
      </p:sp>
    </p:spTree>
    <p:extLst>
      <p:ext uri="{BB962C8B-B14F-4D97-AF65-F5344CB8AC3E}">
        <p14:creationId xmlns:p14="http://schemas.microsoft.com/office/powerpoint/2010/main" val="250358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657" y="154546"/>
            <a:ext cx="10515600" cy="1620592"/>
          </a:xfrm>
        </p:spPr>
        <p:txBody>
          <a:bodyPr>
            <a:normAutofit/>
          </a:bodyPr>
          <a:lstStyle/>
          <a:p>
            <a:pPr algn="ctr">
              <a:lnSpc>
                <a:spcPct val="150000"/>
              </a:lnSpc>
            </a:pPr>
            <a:r>
              <a:rPr lang="en-US" sz="2800" b="1" dirty="0" smtClean="0">
                <a:solidFill>
                  <a:srgbClr val="C00000"/>
                </a:solidFill>
                <a:cs typeface="KodchiangUPC" panose="02020603050405020304" pitchFamily="18" charset="-34"/>
              </a:rPr>
              <a:t>Experimental</a:t>
            </a:r>
            <a:r>
              <a:rPr lang="fa-IR" sz="2800" b="1" dirty="0" smtClean="0">
                <a:solidFill>
                  <a:srgbClr val="C00000"/>
                </a:solidFill>
                <a:cs typeface="KodchiangUPC" panose="02020603050405020304" pitchFamily="18" charset="-34"/>
              </a:rPr>
              <a:t> </a:t>
            </a:r>
            <a:r>
              <a:rPr lang="en-US" sz="2800" b="1" dirty="0" smtClean="0">
                <a:solidFill>
                  <a:srgbClr val="C00000"/>
                </a:solidFill>
                <a:cs typeface="KodchiangUPC" panose="02020603050405020304" pitchFamily="18" charset="-34"/>
              </a:rPr>
              <a:t>study designs</a:t>
            </a:r>
            <a:r>
              <a:rPr lang="fa-IR" sz="2800" dirty="0" smtClean="0">
                <a:solidFill>
                  <a:srgbClr val="C00000"/>
                </a:solidFill>
                <a:cs typeface="B Titr" panose="00000700000000000000" pitchFamily="2" charset="-78"/>
              </a:rPr>
              <a:t>طرح های مطالعه تجربی             </a:t>
            </a:r>
            <a:br>
              <a:rPr lang="fa-IR" sz="2800" dirty="0" smtClean="0">
                <a:solidFill>
                  <a:srgbClr val="C00000"/>
                </a:solidFill>
                <a:cs typeface="B Titr" panose="00000700000000000000" pitchFamily="2" charset="-78"/>
              </a:rPr>
            </a:br>
            <a:r>
              <a:rPr lang="en-US" sz="2800" b="1" dirty="0">
                <a:solidFill>
                  <a:srgbClr val="C00000"/>
                </a:solidFill>
                <a:cs typeface="KodchiangUPC" panose="02020603050405020304" pitchFamily="18" charset="-34"/>
              </a:rPr>
              <a:t>Quasi</a:t>
            </a:r>
            <a:r>
              <a:rPr lang="fa-IR" sz="2800" b="1" dirty="0">
                <a:solidFill>
                  <a:srgbClr val="C00000"/>
                </a:solidFill>
                <a:cs typeface="KodchiangUPC" panose="02020603050405020304" pitchFamily="18" charset="-34"/>
              </a:rPr>
              <a:t>-</a:t>
            </a:r>
            <a:r>
              <a:rPr lang="en-US" sz="2800" b="1" dirty="0">
                <a:solidFill>
                  <a:srgbClr val="C00000"/>
                </a:solidFill>
                <a:cs typeface="KodchiangUPC" panose="02020603050405020304" pitchFamily="18" charset="-34"/>
              </a:rPr>
              <a:t>experimental</a:t>
            </a:r>
            <a:r>
              <a:rPr lang="fa-IR" sz="2800" b="1" dirty="0">
                <a:solidFill>
                  <a:srgbClr val="C00000"/>
                </a:solidFill>
                <a:cs typeface="KodchiangUPC" panose="02020603050405020304" pitchFamily="18" charset="-34"/>
              </a:rPr>
              <a:t> </a:t>
            </a:r>
            <a:r>
              <a:rPr lang="en-US" sz="2800" b="1" dirty="0">
                <a:solidFill>
                  <a:srgbClr val="C00000"/>
                </a:solidFill>
                <a:cs typeface="KodchiangUPC" panose="02020603050405020304" pitchFamily="18" charset="-34"/>
              </a:rPr>
              <a:t>study designs</a:t>
            </a:r>
            <a:r>
              <a:rPr lang="fa-IR" sz="2800" dirty="0" smtClean="0">
                <a:solidFill>
                  <a:srgbClr val="C00000"/>
                </a:solidFill>
                <a:cs typeface="B Titr" panose="00000700000000000000" pitchFamily="2" charset="-78"/>
              </a:rPr>
              <a:t>طرح های مطالعه </a:t>
            </a:r>
            <a:r>
              <a:rPr lang="fa-IR" sz="2800" dirty="0">
                <a:solidFill>
                  <a:srgbClr val="C00000"/>
                </a:solidFill>
                <a:cs typeface="B Titr" panose="00000700000000000000" pitchFamily="2" charset="-78"/>
              </a:rPr>
              <a:t>نیمه </a:t>
            </a:r>
            <a:r>
              <a:rPr lang="fa-IR" sz="2800" dirty="0" smtClean="0">
                <a:solidFill>
                  <a:srgbClr val="C00000"/>
                </a:solidFill>
                <a:cs typeface="B Titr" panose="00000700000000000000" pitchFamily="2" charset="-78"/>
              </a:rPr>
              <a:t>تجربی     </a:t>
            </a:r>
            <a:endParaRPr lang="en-US" sz="2800" b="1" dirty="0">
              <a:solidFill>
                <a:srgbClr val="C00000"/>
              </a:solidFill>
              <a:cs typeface="B Titr" panose="00000700000000000000" pitchFamily="2" charset="-78"/>
            </a:endParaRPr>
          </a:p>
        </p:txBody>
      </p:sp>
      <p:sp>
        <p:nvSpPr>
          <p:cNvPr id="3" name="Content Placeholder 2"/>
          <p:cNvSpPr>
            <a:spLocks noGrp="1"/>
          </p:cNvSpPr>
          <p:nvPr>
            <p:ph idx="1"/>
          </p:nvPr>
        </p:nvSpPr>
        <p:spPr>
          <a:xfrm>
            <a:off x="6940067" y="2149981"/>
            <a:ext cx="4459858" cy="3775038"/>
          </a:xfrm>
          <a:solidFill>
            <a:srgbClr val="FFF7E1"/>
          </a:solidFill>
        </p:spPr>
        <p:txBody>
          <a:bodyPr>
            <a:normAutofit/>
          </a:bodyPr>
          <a:lstStyle/>
          <a:p>
            <a:pPr marL="0" indent="0" algn="r" rtl="1">
              <a:lnSpc>
                <a:spcPct val="100000"/>
              </a:lnSpc>
              <a:buNone/>
            </a:pPr>
            <a:r>
              <a:rPr lang="fa-IR" sz="2400" b="1" dirty="0" smtClean="0">
                <a:solidFill>
                  <a:srgbClr val="00B0F0"/>
                </a:solidFill>
                <a:cs typeface="B Titr" panose="00000700000000000000" pitchFamily="2" charset="-78"/>
              </a:rPr>
              <a:t>سه عنصر اصلی پژوهش تجربی: </a:t>
            </a:r>
          </a:p>
          <a:p>
            <a:pPr marL="0" indent="0" algn="r" rtl="1">
              <a:lnSpc>
                <a:spcPct val="150000"/>
              </a:lnSpc>
              <a:buNone/>
            </a:pPr>
            <a:r>
              <a:rPr lang="fa-IR" sz="2400" b="1" dirty="0" smtClean="0">
                <a:solidFill>
                  <a:schemeClr val="accent5"/>
                </a:solidFill>
                <a:cs typeface="B Nazanin" panose="00000400000000000000" pitchFamily="2" charset="-78"/>
              </a:rPr>
              <a:t>1. تصادف سازی     </a:t>
            </a:r>
          </a:p>
          <a:p>
            <a:pPr marL="0" indent="0" algn="r" rtl="1">
              <a:lnSpc>
                <a:spcPct val="150000"/>
              </a:lnSpc>
              <a:buNone/>
            </a:pPr>
            <a:r>
              <a:rPr lang="fa-IR" sz="2400" b="1" dirty="0" smtClean="0">
                <a:solidFill>
                  <a:schemeClr val="accent5"/>
                </a:solidFill>
                <a:cs typeface="B Nazanin" panose="00000400000000000000" pitchFamily="2" charset="-78"/>
              </a:rPr>
              <a:t>2. دستکاری کنترل شده پژوهشگر روی متغیر مستقل  </a:t>
            </a:r>
          </a:p>
          <a:p>
            <a:pPr marL="0" indent="0" algn="r" rtl="1">
              <a:lnSpc>
                <a:spcPct val="150000"/>
              </a:lnSpc>
              <a:buNone/>
            </a:pPr>
            <a:r>
              <a:rPr lang="fa-IR" sz="2400" b="1" dirty="0" smtClean="0">
                <a:solidFill>
                  <a:schemeClr val="accent5"/>
                </a:solidFill>
                <a:cs typeface="B Nazanin" panose="00000400000000000000" pitchFamily="2" charset="-78"/>
              </a:rPr>
              <a:t>3. کنترل پژوهشگر روی موقعیت آزمون، از جمله یک گروه کنترل یا مقایسه</a:t>
            </a:r>
          </a:p>
        </p:txBody>
      </p:sp>
      <p:sp>
        <p:nvSpPr>
          <p:cNvPr id="6" name="Rectangle 5"/>
          <p:cNvSpPr/>
          <p:nvPr/>
        </p:nvSpPr>
        <p:spPr>
          <a:xfrm>
            <a:off x="742657" y="2112872"/>
            <a:ext cx="5679582" cy="3785652"/>
          </a:xfrm>
          <a:prstGeom prst="rect">
            <a:avLst/>
          </a:prstGeom>
          <a:solidFill>
            <a:srgbClr val="E8F3DD"/>
          </a:solidFill>
        </p:spPr>
        <p:txBody>
          <a:bodyPr wrap="square">
            <a:spAutoFit/>
          </a:bodyPr>
          <a:lstStyle/>
          <a:p>
            <a:pPr algn="r" rtl="1">
              <a:lnSpc>
                <a:spcPct val="200000"/>
              </a:lnSpc>
            </a:pPr>
            <a:r>
              <a:rPr lang="fa-IR" sz="2400" b="1" dirty="0" smtClean="0">
                <a:solidFill>
                  <a:schemeClr val="accent2"/>
                </a:solidFill>
                <a:cs typeface="B Titr" panose="00000700000000000000" pitchFamily="2" charset="-78"/>
              </a:rPr>
              <a:t>انواع گروه مقایسه:</a:t>
            </a:r>
          </a:p>
          <a:p>
            <a:pPr algn="r" rtl="1">
              <a:lnSpc>
                <a:spcPct val="200000"/>
              </a:lnSpc>
            </a:pPr>
            <a:r>
              <a:rPr lang="fa-IR" sz="2400" b="1" dirty="0" smtClean="0">
                <a:solidFill>
                  <a:srgbClr val="00B050"/>
                </a:solidFill>
                <a:cs typeface="B Nazanin" panose="00000400000000000000" pitchFamily="2" charset="-78"/>
              </a:rPr>
              <a:t>1. گروه هایی که هیچ مداخله ای دریافت نمی کنند.</a:t>
            </a:r>
          </a:p>
          <a:p>
            <a:pPr algn="r" rtl="1">
              <a:lnSpc>
                <a:spcPct val="150000"/>
              </a:lnSpc>
            </a:pPr>
            <a:r>
              <a:rPr lang="fa-IR" sz="2400" b="1" dirty="0" smtClean="0">
                <a:solidFill>
                  <a:srgbClr val="00B050"/>
                </a:solidFill>
                <a:cs typeface="B Nazanin" panose="00000400000000000000" pitchFamily="2" charset="-78"/>
              </a:rPr>
              <a:t>2. گروه </a:t>
            </a:r>
            <a:r>
              <a:rPr lang="fa-IR" sz="2400" b="1" dirty="0">
                <a:solidFill>
                  <a:srgbClr val="00B050"/>
                </a:solidFill>
                <a:cs typeface="B Nazanin" panose="00000400000000000000" pitchFamily="2" charset="-78"/>
              </a:rPr>
              <a:t>هایی که </a:t>
            </a:r>
            <a:r>
              <a:rPr lang="fa-IR" sz="2400" b="1" dirty="0" smtClean="0">
                <a:solidFill>
                  <a:srgbClr val="00B050"/>
                </a:solidFill>
                <a:cs typeface="B Nazanin" panose="00000400000000000000" pitchFamily="2" charset="-78"/>
              </a:rPr>
              <a:t>یک دارونما دریافت می </a:t>
            </a:r>
            <a:r>
              <a:rPr lang="fa-IR" sz="2400" b="1" dirty="0">
                <a:solidFill>
                  <a:srgbClr val="00B050"/>
                </a:solidFill>
                <a:cs typeface="B Nazanin" panose="00000400000000000000" pitchFamily="2" charset="-78"/>
              </a:rPr>
              <a:t>کنند.</a:t>
            </a:r>
          </a:p>
          <a:p>
            <a:pPr algn="r" rtl="1">
              <a:lnSpc>
                <a:spcPct val="150000"/>
              </a:lnSpc>
            </a:pPr>
            <a:r>
              <a:rPr lang="fa-IR" sz="2400" b="1" dirty="0">
                <a:solidFill>
                  <a:srgbClr val="00B050"/>
                </a:solidFill>
                <a:cs typeface="B Nazanin" panose="00000400000000000000" pitchFamily="2" charset="-78"/>
              </a:rPr>
              <a:t>3</a:t>
            </a:r>
            <a:r>
              <a:rPr lang="fa-IR" sz="2400" b="1" dirty="0" smtClean="0">
                <a:solidFill>
                  <a:srgbClr val="00B050"/>
                </a:solidFill>
                <a:cs typeface="B Nazanin" panose="00000400000000000000" pitchFamily="2" charset="-78"/>
              </a:rPr>
              <a:t>. </a:t>
            </a:r>
            <a:r>
              <a:rPr lang="fa-IR" sz="2400" b="1" dirty="0">
                <a:solidFill>
                  <a:srgbClr val="00B050"/>
                </a:solidFill>
                <a:cs typeface="B Nazanin" panose="00000400000000000000" pitchFamily="2" charset="-78"/>
              </a:rPr>
              <a:t>گروه هایی که </a:t>
            </a:r>
            <a:r>
              <a:rPr lang="fa-IR" sz="2400" b="1" dirty="0" smtClean="0">
                <a:solidFill>
                  <a:srgbClr val="00B050"/>
                </a:solidFill>
                <a:cs typeface="B Nazanin" panose="00000400000000000000" pitchFamily="2" charset="-78"/>
              </a:rPr>
              <a:t>درمان معمول را </a:t>
            </a:r>
            <a:r>
              <a:rPr lang="fa-IR" sz="2400" b="1" dirty="0">
                <a:solidFill>
                  <a:srgbClr val="00B050"/>
                </a:solidFill>
                <a:cs typeface="B Nazanin" panose="00000400000000000000" pitchFamily="2" charset="-78"/>
              </a:rPr>
              <a:t>دریافت </a:t>
            </a:r>
            <a:r>
              <a:rPr lang="fa-IR" sz="2400" b="1" dirty="0" smtClean="0">
                <a:solidFill>
                  <a:srgbClr val="00B050"/>
                </a:solidFill>
                <a:cs typeface="B Nazanin" panose="00000400000000000000" pitchFamily="2" charset="-78"/>
              </a:rPr>
              <a:t>می </a:t>
            </a:r>
            <a:r>
              <a:rPr lang="fa-IR" sz="2400" b="1" dirty="0">
                <a:solidFill>
                  <a:srgbClr val="00B050"/>
                </a:solidFill>
                <a:cs typeface="B Nazanin" panose="00000400000000000000" pitchFamily="2" charset="-78"/>
              </a:rPr>
              <a:t>کنند.</a:t>
            </a:r>
          </a:p>
          <a:p>
            <a:pPr algn="r" rtl="1">
              <a:lnSpc>
                <a:spcPct val="150000"/>
              </a:lnSpc>
            </a:pPr>
            <a:r>
              <a:rPr lang="fa-IR" sz="2400" b="1" dirty="0" smtClean="0">
                <a:solidFill>
                  <a:srgbClr val="00B050"/>
                </a:solidFill>
                <a:cs typeface="B Nazanin" panose="00000400000000000000" pitchFamily="2" charset="-78"/>
              </a:rPr>
              <a:t>4. </a:t>
            </a:r>
            <a:r>
              <a:rPr lang="fa-IR" sz="2400" b="1" dirty="0">
                <a:solidFill>
                  <a:srgbClr val="00B050"/>
                </a:solidFill>
                <a:cs typeface="B Nazanin" panose="00000400000000000000" pitchFamily="2" charset="-78"/>
              </a:rPr>
              <a:t>گروه هایی که </a:t>
            </a:r>
            <a:r>
              <a:rPr lang="fa-IR" sz="2400" b="1" dirty="0" smtClean="0">
                <a:solidFill>
                  <a:srgbClr val="00B050"/>
                </a:solidFill>
                <a:cs typeface="B Nazanin" panose="00000400000000000000" pitchFamily="2" charset="-78"/>
              </a:rPr>
              <a:t>دومین </a:t>
            </a:r>
            <a:r>
              <a:rPr lang="fa-IR" sz="2400" b="1" dirty="0">
                <a:solidFill>
                  <a:srgbClr val="00B050"/>
                </a:solidFill>
                <a:cs typeface="B Nazanin" panose="00000400000000000000" pitchFamily="2" charset="-78"/>
              </a:rPr>
              <a:t>مداخله </a:t>
            </a:r>
            <a:r>
              <a:rPr lang="fa-IR" sz="2400" b="1" dirty="0" smtClean="0">
                <a:solidFill>
                  <a:srgbClr val="00B050"/>
                </a:solidFill>
                <a:cs typeface="B Nazanin" panose="00000400000000000000" pitchFamily="2" charset="-78"/>
              </a:rPr>
              <a:t>تجربی یا یک مداخله متفاوت </a:t>
            </a:r>
            <a:r>
              <a:rPr lang="fa-IR" sz="2400" b="1" dirty="0">
                <a:solidFill>
                  <a:srgbClr val="00B050"/>
                </a:solidFill>
                <a:cs typeface="B Nazanin" panose="00000400000000000000" pitchFamily="2" charset="-78"/>
              </a:rPr>
              <a:t>دریافت </a:t>
            </a:r>
            <a:r>
              <a:rPr lang="fa-IR" sz="2400" b="1" dirty="0" smtClean="0">
                <a:solidFill>
                  <a:srgbClr val="00B050"/>
                </a:solidFill>
                <a:cs typeface="B Nazanin" panose="00000400000000000000" pitchFamily="2" charset="-78"/>
              </a:rPr>
              <a:t>می </a:t>
            </a:r>
            <a:r>
              <a:rPr lang="fa-IR" sz="2400" b="1" dirty="0">
                <a:solidFill>
                  <a:srgbClr val="00B050"/>
                </a:solidFill>
                <a:cs typeface="B Nazanin" panose="00000400000000000000" pitchFamily="2" charset="-78"/>
              </a:rPr>
              <a:t>کنند</a:t>
            </a:r>
            <a:r>
              <a:rPr lang="fa-IR" sz="2400" b="1" dirty="0" smtClean="0">
                <a:solidFill>
                  <a:srgbClr val="00B050"/>
                </a:solidFill>
                <a:cs typeface="B Nazanin" panose="00000400000000000000" pitchFamily="2" charset="-78"/>
              </a:rPr>
              <a:t>.</a:t>
            </a:r>
            <a:endParaRPr lang="fa-IR" sz="2400" b="1" dirty="0">
              <a:solidFill>
                <a:srgbClr val="00B050"/>
              </a:solidFill>
              <a:cs typeface="B Nazanin" panose="00000400000000000000" pitchFamily="2" charset="-78"/>
            </a:endParaRPr>
          </a:p>
        </p:txBody>
      </p:sp>
    </p:spTree>
    <p:extLst>
      <p:ext uri="{BB962C8B-B14F-4D97-AF65-F5344CB8AC3E}">
        <p14:creationId xmlns:p14="http://schemas.microsoft.com/office/powerpoint/2010/main" val="419311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657" y="154546"/>
            <a:ext cx="10515600" cy="1620592"/>
          </a:xfrm>
        </p:spPr>
        <p:txBody>
          <a:bodyPr>
            <a:normAutofit/>
          </a:bodyPr>
          <a:lstStyle/>
          <a:p>
            <a:pPr algn="ctr">
              <a:lnSpc>
                <a:spcPct val="150000"/>
              </a:lnSpc>
            </a:pPr>
            <a:r>
              <a:rPr lang="fa-IR" sz="2800" dirty="0" smtClean="0">
                <a:solidFill>
                  <a:srgbClr val="C00000"/>
                </a:solidFill>
                <a:cs typeface="B Titr" panose="00000700000000000000" pitchFamily="2" charset="-78"/>
              </a:rPr>
              <a:t/>
            </a:r>
            <a:br>
              <a:rPr lang="fa-IR" sz="2800" dirty="0" smtClean="0">
                <a:solidFill>
                  <a:srgbClr val="C00000"/>
                </a:solidFill>
                <a:cs typeface="B Titr" panose="00000700000000000000" pitchFamily="2" charset="-78"/>
              </a:rPr>
            </a:br>
            <a:r>
              <a:rPr lang="en-US" sz="2800" b="1" dirty="0">
                <a:solidFill>
                  <a:srgbClr val="C00000"/>
                </a:solidFill>
                <a:cs typeface="KodchiangUPC" panose="02020603050405020304" pitchFamily="18" charset="-34"/>
              </a:rPr>
              <a:t>Quasi</a:t>
            </a:r>
            <a:r>
              <a:rPr lang="fa-IR" sz="2800" b="1" dirty="0">
                <a:solidFill>
                  <a:srgbClr val="C00000"/>
                </a:solidFill>
                <a:cs typeface="KodchiangUPC" panose="02020603050405020304" pitchFamily="18" charset="-34"/>
              </a:rPr>
              <a:t>-</a:t>
            </a:r>
            <a:r>
              <a:rPr lang="en-US" sz="2800" b="1" dirty="0">
                <a:solidFill>
                  <a:srgbClr val="C00000"/>
                </a:solidFill>
                <a:cs typeface="KodchiangUPC" panose="02020603050405020304" pitchFamily="18" charset="-34"/>
              </a:rPr>
              <a:t>experimental</a:t>
            </a:r>
            <a:r>
              <a:rPr lang="fa-IR" sz="2800" b="1" dirty="0">
                <a:solidFill>
                  <a:srgbClr val="C00000"/>
                </a:solidFill>
                <a:cs typeface="KodchiangUPC" panose="02020603050405020304" pitchFamily="18" charset="-34"/>
              </a:rPr>
              <a:t> </a:t>
            </a:r>
            <a:r>
              <a:rPr lang="en-US" sz="2800" b="1" dirty="0">
                <a:solidFill>
                  <a:srgbClr val="C00000"/>
                </a:solidFill>
                <a:cs typeface="KodchiangUPC" panose="02020603050405020304" pitchFamily="18" charset="-34"/>
              </a:rPr>
              <a:t>study designs</a:t>
            </a:r>
            <a:r>
              <a:rPr lang="fa-IR" sz="2800" dirty="0" smtClean="0">
                <a:solidFill>
                  <a:srgbClr val="C00000"/>
                </a:solidFill>
                <a:cs typeface="B Titr" panose="00000700000000000000" pitchFamily="2" charset="-78"/>
              </a:rPr>
              <a:t>طرح های مطالعه </a:t>
            </a:r>
            <a:r>
              <a:rPr lang="fa-IR" sz="2800" dirty="0">
                <a:solidFill>
                  <a:srgbClr val="C00000"/>
                </a:solidFill>
                <a:cs typeface="B Titr" panose="00000700000000000000" pitchFamily="2" charset="-78"/>
              </a:rPr>
              <a:t>نیمه </a:t>
            </a:r>
            <a:r>
              <a:rPr lang="fa-IR" sz="2800" dirty="0" smtClean="0">
                <a:solidFill>
                  <a:srgbClr val="C00000"/>
                </a:solidFill>
                <a:cs typeface="B Titr" panose="00000700000000000000" pitchFamily="2" charset="-78"/>
              </a:rPr>
              <a:t>تجربی     </a:t>
            </a:r>
            <a:endParaRPr lang="en-US" sz="2800" b="1" dirty="0">
              <a:solidFill>
                <a:srgbClr val="C00000"/>
              </a:solidFill>
              <a:cs typeface="B Titr" panose="00000700000000000000" pitchFamily="2" charset="-78"/>
            </a:endParaRPr>
          </a:p>
        </p:txBody>
      </p:sp>
      <p:sp>
        <p:nvSpPr>
          <p:cNvPr id="3" name="Content Placeholder 2"/>
          <p:cNvSpPr>
            <a:spLocks noGrp="1"/>
          </p:cNvSpPr>
          <p:nvPr>
            <p:ph idx="1"/>
          </p:nvPr>
        </p:nvSpPr>
        <p:spPr>
          <a:xfrm>
            <a:off x="1111863" y="2317407"/>
            <a:ext cx="9777187" cy="3775038"/>
          </a:xfrm>
          <a:noFill/>
        </p:spPr>
        <p:txBody>
          <a:bodyPr>
            <a:normAutofit/>
          </a:bodyPr>
          <a:lstStyle/>
          <a:p>
            <a:pPr algn="r" rtl="1">
              <a:lnSpc>
                <a:spcPct val="150000"/>
              </a:lnSpc>
            </a:pPr>
            <a:r>
              <a:rPr lang="fa-IR" sz="2400" b="1" dirty="0" smtClean="0">
                <a:solidFill>
                  <a:schemeClr val="accent5"/>
                </a:solidFill>
                <a:cs typeface="B Nazanin" panose="00000400000000000000" pitchFamily="2" charset="-78"/>
              </a:rPr>
              <a:t>طرح های تک گروهی فقط پس آزمون</a:t>
            </a:r>
          </a:p>
          <a:p>
            <a:pPr algn="r" rtl="1">
              <a:lnSpc>
                <a:spcPct val="150000"/>
              </a:lnSpc>
            </a:pPr>
            <a:r>
              <a:rPr lang="fa-IR" sz="2400" b="1" dirty="0" smtClean="0">
                <a:solidFill>
                  <a:srgbClr val="00B050"/>
                </a:solidFill>
                <a:cs typeface="B Nazanin" panose="00000400000000000000" pitchFamily="2" charset="-78"/>
              </a:rPr>
              <a:t>طرح های فقط پس آزمون با یک گروه مقایسه </a:t>
            </a:r>
          </a:p>
          <a:p>
            <a:pPr algn="r" rtl="1">
              <a:lnSpc>
                <a:spcPct val="150000"/>
              </a:lnSpc>
            </a:pPr>
            <a:r>
              <a:rPr lang="fa-IR" sz="2400" b="1" dirty="0">
                <a:solidFill>
                  <a:schemeClr val="accent5"/>
                </a:solidFill>
                <a:cs typeface="B Nazanin" panose="00000400000000000000" pitchFamily="2" charset="-78"/>
              </a:rPr>
              <a:t>طرح های تک گروهی </a:t>
            </a:r>
            <a:r>
              <a:rPr lang="fa-IR" sz="2400" b="1" dirty="0" smtClean="0">
                <a:solidFill>
                  <a:schemeClr val="accent5"/>
                </a:solidFill>
                <a:cs typeface="B Nazanin" panose="00000400000000000000" pitchFamily="2" charset="-78"/>
              </a:rPr>
              <a:t>پیش آزمون - </a:t>
            </a:r>
            <a:r>
              <a:rPr lang="fa-IR" sz="2400" b="1" dirty="0">
                <a:solidFill>
                  <a:schemeClr val="accent5"/>
                </a:solidFill>
                <a:cs typeface="B Nazanin" panose="00000400000000000000" pitchFamily="2" charset="-78"/>
              </a:rPr>
              <a:t>پس </a:t>
            </a:r>
            <a:r>
              <a:rPr lang="fa-IR" sz="2400" b="1" dirty="0" smtClean="0">
                <a:solidFill>
                  <a:schemeClr val="accent5"/>
                </a:solidFill>
                <a:cs typeface="B Nazanin" panose="00000400000000000000" pitchFamily="2" charset="-78"/>
              </a:rPr>
              <a:t>آزمون</a:t>
            </a:r>
          </a:p>
          <a:p>
            <a:pPr algn="r" rtl="1">
              <a:lnSpc>
                <a:spcPct val="150000"/>
              </a:lnSpc>
            </a:pPr>
            <a:r>
              <a:rPr lang="fa-IR" sz="2400" b="1" dirty="0">
                <a:solidFill>
                  <a:srgbClr val="00B050"/>
                </a:solidFill>
                <a:cs typeface="B Nazanin" panose="00000400000000000000" pitchFamily="2" charset="-78"/>
              </a:rPr>
              <a:t>طرح های پیش آزمون - پس آزمون با یک گروه مقایسه </a:t>
            </a:r>
            <a:r>
              <a:rPr lang="fa-IR" sz="2000" b="1" dirty="0" smtClean="0">
                <a:solidFill>
                  <a:srgbClr val="00B050"/>
                </a:solidFill>
                <a:cs typeface="B Nazanin" panose="00000400000000000000" pitchFamily="2" charset="-78"/>
              </a:rPr>
              <a:t>(بدون تخصیص تصادفی)</a:t>
            </a:r>
          </a:p>
          <a:p>
            <a:pPr algn="r" rtl="1">
              <a:lnSpc>
                <a:spcPct val="150000"/>
              </a:lnSpc>
            </a:pPr>
            <a:endParaRPr lang="fa-IR" sz="2000" b="1" dirty="0">
              <a:solidFill>
                <a:schemeClr val="accent5"/>
              </a:solidFill>
              <a:cs typeface="B Nazanin" panose="00000400000000000000" pitchFamily="2" charset="-78"/>
            </a:endParaRPr>
          </a:p>
          <a:p>
            <a:pPr algn="r" rtl="1">
              <a:lnSpc>
                <a:spcPct val="150000"/>
              </a:lnSpc>
            </a:pPr>
            <a:endParaRPr lang="fa-IR" sz="2400" b="1" dirty="0">
              <a:solidFill>
                <a:schemeClr val="accent5"/>
              </a:solidFill>
              <a:cs typeface="B Nazanin" panose="00000400000000000000" pitchFamily="2" charset="-78"/>
            </a:endParaRPr>
          </a:p>
          <a:p>
            <a:pPr algn="r" rtl="1">
              <a:lnSpc>
                <a:spcPct val="150000"/>
              </a:lnSpc>
            </a:pPr>
            <a:endParaRPr lang="fa-IR" sz="2400" b="1" dirty="0">
              <a:solidFill>
                <a:schemeClr val="accent5"/>
              </a:solidFill>
              <a:cs typeface="B Nazanin" panose="00000400000000000000" pitchFamily="2" charset="-78"/>
            </a:endParaRPr>
          </a:p>
          <a:p>
            <a:pPr algn="r" rtl="1">
              <a:lnSpc>
                <a:spcPct val="150000"/>
              </a:lnSpc>
            </a:pPr>
            <a:endParaRPr lang="fa-IR" sz="2400" b="1" dirty="0" smtClean="0">
              <a:solidFill>
                <a:schemeClr val="accent5"/>
              </a:solidFill>
              <a:cs typeface="B Nazanin" panose="00000400000000000000" pitchFamily="2" charset="-78"/>
            </a:endParaRPr>
          </a:p>
        </p:txBody>
      </p:sp>
    </p:spTree>
    <p:extLst>
      <p:ext uri="{BB962C8B-B14F-4D97-AF65-F5344CB8AC3E}">
        <p14:creationId xmlns:p14="http://schemas.microsoft.com/office/powerpoint/2010/main" val="115820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657" y="154546"/>
            <a:ext cx="10515600" cy="1620592"/>
          </a:xfrm>
        </p:spPr>
        <p:txBody>
          <a:bodyPr>
            <a:normAutofit/>
          </a:bodyPr>
          <a:lstStyle/>
          <a:p>
            <a:pPr algn="ctr">
              <a:lnSpc>
                <a:spcPct val="150000"/>
              </a:lnSpc>
            </a:pPr>
            <a:r>
              <a:rPr lang="fa-IR" sz="2800" dirty="0" smtClean="0">
                <a:solidFill>
                  <a:srgbClr val="C00000"/>
                </a:solidFill>
                <a:cs typeface="B Titr" panose="00000700000000000000" pitchFamily="2" charset="-78"/>
              </a:rPr>
              <a:t/>
            </a:r>
            <a:br>
              <a:rPr lang="fa-IR" sz="2800" dirty="0" smtClean="0">
                <a:solidFill>
                  <a:srgbClr val="C00000"/>
                </a:solidFill>
                <a:cs typeface="B Titr" panose="00000700000000000000" pitchFamily="2" charset="-78"/>
              </a:rPr>
            </a:br>
            <a:r>
              <a:rPr lang="en-US" sz="3200" b="1" dirty="0">
                <a:solidFill>
                  <a:schemeClr val="accent2"/>
                </a:solidFill>
                <a:cs typeface="KodchiangUPC" panose="02020603050405020304" pitchFamily="18" charset="-34"/>
              </a:rPr>
              <a:t>E</a:t>
            </a:r>
            <a:r>
              <a:rPr lang="en-US" sz="3200" b="1" dirty="0" smtClean="0">
                <a:solidFill>
                  <a:schemeClr val="accent2"/>
                </a:solidFill>
                <a:cs typeface="KodchiangUPC" panose="02020603050405020304" pitchFamily="18" charset="-34"/>
              </a:rPr>
              <a:t>xperimental</a:t>
            </a:r>
            <a:r>
              <a:rPr lang="fa-IR" sz="3200" b="1" dirty="0" smtClean="0">
                <a:solidFill>
                  <a:schemeClr val="accent2"/>
                </a:solidFill>
                <a:cs typeface="KodchiangUPC" panose="02020603050405020304" pitchFamily="18" charset="-34"/>
              </a:rPr>
              <a:t> </a:t>
            </a:r>
            <a:r>
              <a:rPr lang="en-US" sz="3200" b="1" dirty="0">
                <a:solidFill>
                  <a:schemeClr val="accent2"/>
                </a:solidFill>
                <a:cs typeface="KodchiangUPC" panose="02020603050405020304" pitchFamily="18" charset="-34"/>
              </a:rPr>
              <a:t>study designs</a:t>
            </a:r>
            <a:r>
              <a:rPr lang="fa-IR" sz="3200" dirty="0" smtClean="0">
                <a:solidFill>
                  <a:schemeClr val="accent2"/>
                </a:solidFill>
                <a:cs typeface="B Titr" panose="00000700000000000000" pitchFamily="2" charset="-78"/>
              </a:rPr>
              <a:t>طرح های مطالعه تجربی     </a:t>
            </a:r>
            <a:endParaRPr lang="en-US" sz="3200" b="1" dirty="0">
              <a:solidFill>
                <a:schemeClr val="accent2"/>
              </a:solidFill>
              <a:cs typeface="B Titr" panose="00000700000000000000" pitchFamily="2" charset="-78"/>
            </a:endParaRPr>
          </a:p>
        </p:txBody>
      </p:sp>
      <p:sp>
        <p:nvSpPr>
          <p:cNvPr id="3" name="Content Placeholder 2"/>
          <p:cNvSpPr>
            <a:spLocks noGrp="1"/>
          </p:cNvSpPr>
          <p:nvPr>
            <p:ph idx="1"/>
          </p:nvPr>
        </p:nvSpPr>
        <p:spPr>
          <a:xfrm>
            <a:off x="1111863" y="2317407"/>
            <a:ext cx="9777187" cy="3775038"/>
          </a:xfrm>
          <a:noFill/>
        </p:spPr>
        <p:txBody>
          <a:bodyPr>
            <a:normAutofit/>
          </a:bodyPr>
          <a:lstStyle/>
          <a:p>
            <a:pPr algn="r" rtl="1">
              <a:lnSpc>
                <a:spcPct val="150000"/>
              </a:lnSpc>
            </a:pPr>
            <a:r>
              <a:rPr lang="fa-IR" sz="2400" b="1" dirty="0" smtClean="0">
                <a:solidFill>
                  <a:schemeClr val="accent1"/>
                </a:solidFill>
                <a:cs typeface="B Titr" panose="00000700000000000000" pitchFamily="2" charset="-78"/>
              </a:rPr>
              <a:t>طرح تجربی کلاسیک</a:t>
            </a:r>
          </a:p>
          <a:p>
            <a:pPr marL="0" indent="0" algn="r" rtl="1">
              <a:lnSpc>
                <a:spcPct val="150000"/>
              </a:lnSpc>
              <a:buNone/>
            </a:pPr>
            <a:r>
              <a:rPr lang="fa-IR" sz="2400" b="1" dirty="0" smtClean="0">
                <a:solidFill>
                  <a:schemeClr val="accent5"/>
                </a:solidFill>
                <a:cs typeface="B Nazanin" panose="00000400000000000000" pitchFamily="2" charset="-78"/>
              </a:rPr>
              <a:t>دو گروه تصادفی وجود دارد که یک گروه در حال دریافت مداخله و گروه دیگر (گروه کنترل) بدون دریافت مداخله یا مداخله روتین و یا دارونما است.</a:t>
            </a:r>
          </a:p>
          <a:p>
            <a:pPr algn="r" rtl="1">
              <a:lnSpc>
                <a:spcPct val="150000"/>
              </a:lnSpc>
            </a:pPr>
            <a:r>
              <a:rPr lang="fa-IR" sz="2000" b="1" dirty="0">
                <a:solidFill>
                  <a:schemeClr val="accent1"/>
                </a:solidFill>
                <a:cs typeface="B Titr" panose="00000700000000000000" pitchFamily="2" charset="-78"/>
              </a:rPr>
              <a:t>طرح </a:t>
            </a:r>
            <a:r>
              <a:rPr lang="fa-IR" sz="2000" b="1" dirty="0" smtClean="0">
                <a:solidFill>
                  <a:schemeClr val="accent1"/>
                </a:solidFill>
                <a:cs typeface="B Titr" panose="00000700000000000000" pitchFamily="2" charset="-78"/>
              </a:rPr>
              <a:t>های فاکتوریل</a:t>
            </a:r>
            <a:endParaRPr lang="fa-IR" sz="2000" b="1" dirty="0">
              <a:solidFill>
                <a:schemeClr val="accent1"/>
              </a:solidFill>
              <a:cs typeface="B Titr" panose="00000700000000000000" pitchFamily="2" charset="-78"/>
            </a:endParaRPr>
          </a:p>
          <a:p>
            <a:pPr algn="r" rtl="1">
              <a:lnSpc>
                <a:spcPct val="150000"/>
              </a:lnSpc>
            </a:pPr>
            <a:r>
              <a:rPr lang="fa-IR" sz="2000" b="1" dirty="0">
                <a:solidFill>
                  <a:schemeClr val="accent1"/>
                </a:solidFill>
                <a:cs typeface="B Titr" panose="00000700000000000000" pitchFamily="2" charset="-78"/>
              </a:rPr>
              <a:t>طرح </a:t>
            </a:r>
            <a:r>
              <a:rPr lang="fa-IR" sz="2000" b="1" dirty="0" smtClean="0">
                <a:solidFill>
                  <a:schemeClr val="accent1"/>
                </a:solidFill>
                <a:cs typeface="B Titr" panose="00000700000000000000" pitchFamily="2" charset="-78"/>
              </a:rPr>
              <a:t>تجربی متقاطع</a:t>
            </a:r>
            <a:endParaRPr lang="fa-IR" sz="2000" b="1" dirty="0">
              <a:solidFill>
                <a:schemeClr val="accent1"/>
              </a:solidFill>
              <a:cs typeface="B Titr" panose="00000700000000000000" pitchFamily="2" charset="-78"/>
            </a:endParaRPr>
          </a:p>
          <a:p>
            <a:pPr marL="0" indent="0" algn="r" rtl="1">
              <a:lnSpc>
                <a:spcPct val="150000"/>
              </a:lnSpc>
              <a:buNone/>
            </a:pPr>
            <a:endParaRPr lang="fa-IR" sz="2000" b="1" dirty="0" smtClean="0">
              <a:solidFill>
                <a:srgbClr val="00B050"/>
              </a:solidFill>
              <a:cs typeface="B Nazanin" panose="00000400000000000000" pitchFamily="2" charset="-78"/>
            </a:endParaRPr>
          </a:p>
          <a:p>
            <a:pPr algn="r" rtl="1">
              <a:lnSpc>
                <a:spcPct val="150000"/>
              </a:lnSpc>
            </a:pPr>
            <a:endParaRPr lang="fa-IR" sz="2000" b="1" dirty="0">
              <a:solidFill>
                <a:schemeClr val="accent5"/>
              </a:solidFill>
              <a:cs typeface="B Nazanin" panose="00000400000000000000" pitchFamily="2" charset="-78"/>
            </a:endParaRPr>
          </a:p>
          <a:p>
            <a:pPr algn="r" rtl="1">
              <a:lnSpc>
                <a:spcPct val="150000"/>
              </a:lnSpc>
            </a:pPr>
            <a:endParaRPr lang="fa-IR" sz="2400" b="1" dirty="0">
              <a:solidFill>
                <a:schemeClr val="accent5"/>
              </a:solidFill>
              <a:cs typeface="B Nazanin" panose="00000400000000000000" pitchFamily="2" charset="-78"/>
            </a:endParaRPr>
          </a:p>
          <a:p>
            <a:pPr algn="r" rtl="1">
              <a:lnSpc>
                <a:spcPct val="150000"/>
              </a:lnSpc>
            </a:pPr>
            <a:endParaRPr lang="fa-IR" sz="2400" b="1" dirty="0">
              <a:solidFill>
                <a:schemeClr val="accent5"/>
              </a:solidFill>
              <a:cs typeface="B Nazanin" panose="00000400000000000000" pitchFamily="2" charset="-78"/>
            </a:endParaRPr>
          </a:p>
          <a:p>
            <a:pPr algn="r" rtl="1">
              <a:lnSpc>
                <a:spcPct val="150000"/>
              </a:lnSpc>
            </a:pPr>
            <a:endParaRPr lang="fa-IR" sz="2400" b="1" dirty="0" smtClean="0">
              <a:solidFill>
                <a:schemeClr val="accent5"/>
              </a:solidFill>
              <a:cs typeface="B Nazanin" panose="00000400000000000000" pitchFamily="2" charset="-78"/>
            </a:endParaRPr>
          </a:p>
        </p:txBody>
      </p:sp>
    </p:spTree>
    <p:extLst>
      <p:ext uri="{BB962C8B-B14F-4D97-AF65-F5344CB8AC3E}">
        <p14:creationId xmlns:p14="http://schemas.microsoft.com/office/powerpoint/2010/main" val="3099663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6523" y="502277"/>
            <a:ext cx="9543245" cy="6091707"/>
          </a:xfrm>
        </p:spPr>
        <p:txBody>
          <a:bodyPr>
            <a:noAutofit/>
          </a:bodyPr>
          <a:lstStyle/>
          <a:p>
            <a:pPr marL="0" indent="0" algn="just" rtl="1">
              <a:lnSpc>
                <a:spcPct val="120000"/>
              </a:lnSpc>
              <a:buNone/>
            </a:pPr>
            <a:r>
              <a:rPr lang="fa-IR" sz="3200" dirty="0" smtClean="0">
                <a:solidFill>
                  <a:srgbClr val="00B050"/>
                </a:solidFill>
                <a:cs typeface="B Titr" panose="00000700000000000000" pitchFamily="2" charset="-78"/>
              </a:rPr>
              <a:t>متغير مستقل </a:t>
            </a:r>
            <a:r>
              <a:rPr lang="en-US" sz="3200" dirty="0" smtClean="0">
                <a:solidFill>
                  <a:srgbClr val="00B050"/>
                </a:solidFill>
                <a:cs typeface="B Titr" panose="00000700000000000000" pitchFamily="2" charset="-78"/>
              </a:rPr>
              <a:t>In depended variable</a:t>
            </a:r>
            <a:endParaRPr lang="fa-IR" sz="3200" dirty="0" smtClean="0">
              <a:solidFill>
                <a:srgbClr val="00B050"/>
              </a:solidFill>
              <a:cs typeface="B Titr" panose="00000700000000000000" pitchFamily="2" charset="-78"/>
            </a:endParaRPr>
          </a:p>
          <a:p>
            <a:pPr marL="0" indent="0" algn="just" rtl="1">
              <a:lnSpc>
                <a:spcPct val="120000"/>
              </a:lnSpc>
              <a:buNone/>
            </a:pPr>
            <a:endParaRPr lang="en-US" sz="2400" dirty="0" smtClean="0">
              <a:cs typeface="B Titr" panose="00000700000000000000" pitchFamily="2" charset="-78"/>
            </a:endParaRPr>
          </a:p>
          <a:p>
            <a:pPr algn="just" rtl="1">
              <a:lnSpc>
                <a:spcPct val="120000"/>
              </a:lnSpc>
            </a:pPr>
            <a:r>
              <a:rPr lang="fa-IR" sz="2400" dirty="0" smtClean="0">
                <a:cs typeface="B Nazanin" panose="00000400000000000000" pitchFamily="2" charset="-78"/>
              </a:rPr>
              <a:t>متغير مستقل محرک یا فعالیتی است كه توسط ژوهشگر برای ایجاد اثر روی متغیر وابسته ایجاد می شود.</a:t>
            </a:r>
          </a:p>
          <a:p>
            <a:pPr algn="just" rtl="1">
              <a:lnSpc>
                <a:spcPct val="120000"/>
              </a:lnSpc>
            </a:pPr>
            <a:r>
              <a:rPr lang="fa-IR" sz="2400" dirty="0" smtClean="0">
                <a:cs typeface="B Nazanin" panose="00000400000000000000" pitchFamily="2" charset="-78"/>
              </a:rPr>
              <a:t>از طريق </a:t>
            </a:r>
            <a:r>
              <a:rPr lang="fa-IR" sz="2400" dirty="0">
                <a:solidFill>
                  <a:prstClr val="black"/>
                </a:solidFill>
                <a:cs typeface="B Nazanin" panose="00000400000000000000" pitchFamily="2" charset="-78"/>
              </a:rPr>
              <a:t>متغير مستقل</a:t>
            </a:r>
            <a:r>
              <a:rPr lang="fa-IR" sz="2400" dirty="0" smtClean="0">
                <a:cs typeface="B Nazanin" panose="00000400000000000000" pitchFamily="2" charset="-78"/>
              </a:rPr>
              <a:t> متغير وابسته تبيين و پيش بيني مي شود. </a:t>
            </a:r>
          </a:p>
          <a:p>
            <a:pPr algn="just" rtl="1">
              <a:lnSpc>
                <a:spcPct val="120000"/>
              </a:lnSpc>
            </a:pPr>
            <a:r>
              <a:rPr lang="fa-IR" sz="2400" dirty="0" smtClean="0">
                <a:cs typeface="B Nazanin" panose="00000400000000000000" pitchFamily="2" charset="-78"/>
              </a:rPr>
              <a:t>متغير مستقل می تواند اثر مثبت يا منفي بر متغير داشته باشد، يعني هر گونه افزايش يا كاهش در متغير مستقل مي تواند موجب افزايش يا كاهش در متغير وابسته شود. </a:t>
            </a:r>
          </a:p>
          <a:p>
            <a:pPr marL="0" indent="0" algn="just" rtl="1">
              <a:lnSpc>
                <a:spcPct val="120000"/>
              </a:lnSpc>
              <a:buNone/>
            </a:pPr>
            <a:endParaRPr lang="fa-IR" sz="2400" dirty="0">
              <a:cs typeface="B Nazanin" panose="00000400000000000000" pitchFamily="2" charset="-78"/>
            </a:endParaRPr>
          </a:p>
          <a:p>
            <a:pPr marL="0" indent="0" algn="just" rtl="1">
              <a:lnSpc>
                <a:spcPct val="120000"/>
              </a:lnSpc>
              <a:buNone/>
            </a:pPr>
            <a:r>
              <a:rPr lang="fa-IR" sz="2400" dirty="0" smtClean="0">
                <a:cs typeface="B Nazanin" panose="00000400000000000000" pitchFamily="2" charset="-78"/>
              </a:rPr>
              <a:t>مثال: </a:t>
            </a:r>
            <a:r>
              <a:rPr lang="fa-IR" sz="2400" u="sng" dirty="0" smtClean="0">
                <a:cs typeface="B Nazanin" panose="00000400000000000000" pitchFamily="2" charset="-78"/>
              </a:rPr>
              <a:t>طبقات اجتماعی </a:t>
            </a:r>
            <a:r>
              <a:rPr lang="fa-IR" sz="2400" dirty="0" smtClean="0">
                <a:cs typeface="B Nazanin" panose="00000400000000000000" pitchFamily="2" charset="-78"/>
              </a:rPr>
              <a:t>در پیشرفت علم تاثیر دارد. </a:t>
            </a:r>
          </a:p>
          <a:p>
            <a:pPr marL="0" indent="0" algn="just" rtl="1">
              <a:lnSpc>
                <a:spcPct val="120000"/>
              </a:lnSpc>
              <a:buNone/>
            </a:pPr>
            <a:r>
              <a:rPr lang="fa-IR" sz="2400" dirty="0" smtClean="0">
                <a:cs typeface="B Nazanin" panose="00000400000000000000" pitchFamily="2" charset="-78"/>
              </a:rPr>
              <a:t>مثال:  </a:t>
            </a:r>
            <a:r>
              <a:rPr lang="fa-IR" sz="2400" u="sng" dirty="0" smtClean="0">
                <a:cs typeface="B Nazanin" panose="00000400000000000000" pitchFamily="2" charset="-78"/>
              </a:rPr>
              <a:t>ماساژ نوزاد </a:t>
            </a:r>
            <a:r>
              <a:rPr lang="fa-IR" sz="2400" dirty="0" smtClean="0">
                <a:cs typeface="B Nazanin" panose="00000400000000000000" pitchFamily="2" charset="-78"/>
              </a:rPr>
              <a:t>بر وزن گیری او تاثير مي گذارد.</a:t>
            </a:r>
          </a:p>
        </p:txBody>
      </p:sp>
    </p:spTree>
    <p:extLst>
      <p:ext uri="{BB962C8B-B14F-4D97-AF65-F5344CB8AC3E}">
        <p14:creationId xmlns:p14="http://schemas.microsoft.com/office/powerpoint/2010/main" val="3062705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40">
          <a:fgClr>
            <a:schemeClr val="accent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effectLst/>
                <a:latin typeface="Calibri" panose="020F0502020204030204" pitchFamily="34" charset="0"/>
                <a:ea typeface="Calibri" panose="020F0502020204030204" pitchFamily="34" charset="0"/>
                <a:cs typeface="B Titr" panose="00000700000000000000" pitchFamily="2" charset="-78"/>
              </a:rPr>
              <a:t>روش های نمونه گیری</a:t>
            </a:r>
            <a:endParaRPr lang="en-US" dirty="0">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419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4697" y="808194"/>
            <a:ext cx="5911403" cy="5159532"/>
          </a:xfrm>
          <a:prstGeom prst="rect">
            <a:avLst/>
          </a:prstGeom>
        </p:spPr>
      </p:pic>
      <p:sp>
        <p:nvSpPr>
          <p:cNvPr id="3" name="Content Placeholder 2"/>
          <p:cNvSpPr>
            <a:spLocks noGrp="1"/>
          </p:cNvSpPr>
          <p:nvPr>
            <p:ph idx="1"/>
          </p:nvPr>
        </p:nvSpPr>
        <p:spPr>
          <a:xfrm>
            <a:off x="6310647" y="808194"/>
            <a:ext cx="5236335" cy="5734274"/>
          </a:xfrm>
        </p:spPr>
        <p:txBody>
          <a:bodyPr>
            <a:normAutofit/>
          </a:bodyPr>
          <a:lstStyle/>
          <a:p>
            <a:pPr marL="0" indent="0" algn="r" rtl="1">
              <a:lnSpc>
                <a:spcPct val="150000"/>
              </a:lnSpc>
              <a:buNone/>
            </a:pPr>
            <a:r>
              <a:rPr lang="fa-IR" b="1" dirty="0">
                <a:solidFill>
                  <a:srgbClr val="00B050"/>
                </a:solidFill>
                <a:cs typeface="B Titr" panose="00000700000000000000" pitchFamily="2" charset="-78"/>
              </a:rPr>
              <a:t>سرشماری</a:t>
            </a:r>
            <a:endParaRPr lang="en-US" b="1" dirty="0">
              <a:cs typeface="B Nazanin" panose="00000400000000000000" pitchFamily="2" charset="-78"/>
            </a:endParaRPr>
          </a:p>
          <a:p>
            <a:pPr marL="0" indent="0" algn="r" rtl="1">
              <a:lnSpc>
                <a:spcPct val="150000"/>
              </a:lnSpc>
              <a:buNone/>
            </a:pPr>
            <a:r>
              <a:rPr lang="fa-IR" b="1" dirty="0" smtClean="0">
                <a:solidFill>
                  <a:srgbClr val="00B050"/>
                </a:solidFill>
                <a:cs typeface="B Titr" panose="00000700000000000000" pitchFamily="2" charset="-78"/>
              </a:rPr>
              <a:t>نمونه </a:t>
            </a:r>
            <a:r>
              <a:rPr lang="fa-IR" b="1" dirty="0">
                <a:solidFill>
                  <a:srgbClr val="00B050"/>
                </a:solidFill>
                <a:cs typeface="B Titr" panose="00000700000000000000" pitchFamily="2" charset="-78"/>
              </a:rPr>
              <a:t>گیری </a:t>
            </a:r>
            <a:endParaRPr lang="fa-IR" b="1" dirty="0" smtClean="0">
              <a:solidFill>
                <a:srgbClr val="00B050"/>
              </a:solidFill>
              <a:cs typeface="B Titr" panose="00000700000000000000" pitchFamily="2" charset="-78"/>
            </a:endParaRPr>
          </a:p>
          <a:p>
            <a:pPr marL="0" indent="0" algn="r" rtl="1">
              <a:lnSpc>
                <a:spcPct val="150000"/>
              </a:lnSpc>
              <a:buNone/>
            </a:pPr>
            <a:r>
              <a:rPr lang="fa-IR" sz="2400" b="1" dirty="0" smtClean="0">
                <a:cs typeface="B Nazanin" panose="00000400000000000000" pitchFamily="2" charset="-78"/>
              </a:rPr>
              <a:t>نمونه </a:t>
            </a:r>
            <a:r>
              <a:rPr lang="fa-IR" sz="2400" b="1" dirty="0">
                <a:cs typeface="B Nazanin" panose="00000400000000000000" pitchFamily="2" charset="-78"/>
              </a:rPr>
              <a:t>گیری یعنی اینکه بخش کوچکی از جامعه آماری را بررسی نموده و نتایج آنرا به کل جامعه تعمیم دهیم. ضرب المثل رایج در میان مردم که به نمونه گیری اشاره دارد این است: “مشت نمونه خروار است</a:t>
            </a:r>
            <a:r>
              <a:rPr lang="fa-IR" sz="2400" b="1" dirty="0" smtClean="0">
                <a:cs typeface="B Nazanin" panose="00000400000000000000" pitchFamily="2" charset="-78"/>
              </a:rPr>
              <a:t>”.</a:t>
            </a:r>
          </a:p>
        </p:txBody>
      </p:sp>
    </p:spTree>
    <p:extLst>
      <p:ext uri="{BB962C8B-B14F-4D97-AF65-F5344CB8AC3E}">
        <p14:creationId xmlns:p14="http://schemas.microsoft.com/office/powerpoint/2010/main" val="49115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137" y="231821"/>
            <a:ext cx="10804301" cy="6336404"/>
          </a:xfrm>
        </p:spPr>
        <p:txBody>
          <a:bodyPr>
            <a:normAutofit fontScale="92500"/>
          </a:bodyPr>
          <a:lstStyle/>
          <a:p>
            <a:pPr marL="0" indent="0" algn="r" rtl="1">
              <a:lnSpc>
                <a:spcPct val="220000"/>
              </a:lnSpc>
              <a:buNone/>
            </a:pPr>
            <a:r>
              <a:rPr lang="fa-IR" sz="2400" dirty="0" smtClean="0">
                <a:solidFill>
                  <a:srgbClr val="00B050"/>
                </a:solidFill>
                <a:cs typeface="B Titr" panose="00000700000000000000" pitchFamily="2" charset="-78"/>
              </a:rPr>
              <a:t>روش های نمونه گیری احتمالی یا تصادفی</a:t>
            </a:r>
          </a:p>
          <a:p>
            <a:pPr algn="r" rtl="1">
              <a:lnSpc>
                <a:spcPct val="150000"/>
              </a:lnSpc>
            </a:pPr>
            <a:r>
              <a:rPr lang="fa-IR" sz="2400" b="1" dirty="0" smtClean="0">
                <a:solidFill>
                  <a:srgbClr val="FF0000"/>
                </a:solidFill>
                <a:cs typeface="B Nazanin" panose="00000400000000000000" pitchFamily="2" charset="-78"/>
              </a:rPr>
              <a:t>نمونه گیری تصادفی ساده: </a:t>
            </a:r>
            <a:r>
              <a:rPr lang="fa-IR" sz="2400" b="1" dirty="0" smtClean="0">
                <a:cs typeface="B Nazanin" panose="00000400000000000000" pitchFamily="2" charset="-78"/>
              </a:rPr>
              <a:t>انتخاب تصادفی در چارچوب نمونه گیری </a:t>
            </a:r>
          </a:p>
          <a:p>
            <a:pPr marL="0" indent="0" algn="r" rtl="1">
              <a:lnSpc>
                <a:spcPct val="150000"/>
              </a:lnSpc>
              <a:buNone/>
            </a:pPr>
            <a:r>
              <a:rPr lang="fa-IR" sz="2400" b="1" dirty="0" smtClean="0">
                <a:solidFill>
                  <a:schemeClr val="accent5"/>
                </a:solidFill>
                <a:cs typeface="B Nazanin" panose="00000400000000000000" pitchFamily="2" charset="-78"/>
              </a:rPr>
              <a:t>(قرعه کشی، جدول اعداد تصادفی)</a:t>
            </a:r>
          </a:p>
          <a:p>
            <a:pPr algn="r" rtl="1">
              <a:lnSpc>
                <a:spcPct val="150000"/>
              </a:lnSpc>
            </a:pPr>
            <a:r>
              <a:rPr lang="fa-IR" sz="2400" b="1" dirty="0" smtClean="0">
                <a:solidFill>
                  <a:srgbClr val="FF0000"/>
                </a:solidFill>
                <a:cs typeface="B Nazanin" panose="00000400000000000000" pitchFamily="2" charset="-78"/>
              </a:rPr>
              <a:t>نمونه گیری تصادفی لایه بندی شده: </a:t>
            </a:r>
            <a:r>
              <a:rPr lang="fa-IR" sz="2400" b="1" dirty="0" smtClean="0">
                <a:cs typeface="B Nazanin" panose="00000400000000000000" pitchFamily="2" charset="-78"/>
              </a:rPr>
              <a:t>نمونه ها بصورت تصادفی از طبقه بندی خودشان انتخاب می شوند </a:t>
            </a:r>
            <a:r>
              <a:rPr lang="fa-IR" sz="2400" b="1" dirty="0" smtClean="0">
                <a:cs typeface="B Nazanin" panose="00000400000000000000" pitchFamily="2" charset="-78"/>
                <a:sym typeface="Wingdings 3" panose="05040102010807070707" pitchFamily="18" charset="2"/>
              </a:rPr>
              <a:t> تضمین می شود که از همه سطوح متغیرهای تعیین شده، نمونه به اندازه کافی وجود دارد</a:t>
            </a:r>
          </a:p>
          <a:p>
            <a:pPr marL="0" indent="0" algn="r" rtl="1">
              <a:lnSpc>
                <a:spcPct val="150000"/>
              </a:lnSpc>
              <a:buNone/>
            </a:pPr>
            <a:r>
              <a:rPr lang="fa-IR" sz="2400" b="1" dirty="0" smtClean="0">
                <a:solidFill>
                  <a:schemeClr val="accent5"/>
                </a:solidFill>
                <a:cs typeface="B Nazanin" panose="00000400000000000000" pitchFamily="2" charset="-78"/>
                <a:sym typeface="Wingdings 3" panose="05040102010807070707" pitchFamily="18" charset="2"/>
              </a:rPr>
              <a:t>(سن، جنسیت، قومیت، وضعیت اقتصادی)</a:t>
            </a:r>
            <a:endParaRPr lang="fa-IR" sz="2400" b="1" dirty="0" smtClean="0">
              <a:solidFill>
                <a:schemeClr val="accent5"/>
              </a:solidFill>
              <a:cs typeface="B Nazanin" panose="00000400000000000000" pitchFamily="2" charset="-78"/>
            </a:endParaRPr>
          </a:p>
          <a:p>
            <a:pPr algn="r" rtl="1">
              <a:lnSpc>
                <a:spcPct val="150000"/>
              </a:lnSpc>
            </a:pPr>
            <a:r>
              <a:rPr lang="fa-IR" sz="2400" b="1" dirty="0" smtClean="0">
                <a:solidFill>
                  <a:srgbClr val="FF0000"/>
                </a:solidFill>
                <a:cs typeface="B Nazanin" panose="00000400000000000000" pitchFamily="2" charset="-78"/>
              </a:rPr>
              <a:t>نمونه گیری خوشه ای: </a:t>
            </a:r>
            <a:r>
              <a:rPr lang="fa-IR" sz="2400" b="1" dirty="0" smtClean="0">
                <a:cs typeface="B Nazanin" panose="00000400000000000000" pitchFamily="2" charset="-78"/>
              </a:rPr>
              <a:t>تهیه یک چارچوب نمونه گیری (فهرست شهرها، موسسات و ...)</a:t>
            </a:r>
          </a:p>
          <a:p>
            <a:pPr marL="0" indent="0" algn="r" rtl="1">
              <a:lnSpc>
                <a:spcPct val="150000"/>
              </a:lnSpc>
              <a:buNone/>
            </a:pPr>
            <a:r>
              <a:rPr lang="fa-IR" sz="2400" b="1" dirty="0" smtClean="0">
                <a:cs typeface="B Nazanin" panose="00000400000000000000" pitchFamily="2" charset="-78"/>
              </a:rPr>
              <a:t>زمانی استفاده می شود که نمونه گیری تصادفی هزینه بر و زمانبر باشد و چارچوب نمونه گیری موجود نباشد.</a:t>
            </a:r>
            <a:r>
              <a:rPr lang="fa-IR" sz="2400" b="1" dirty="0">
                <a:cs typeface="B Nazanin" panose="00000400000000000000" pitchFamily="2" charset="-78"/>
              </a:rPr>
              <a:t> </a:t>
            </a:r>
            <a:endParaRPr lang="fa-IR" sz="2400" b="1" dirty="0" smtClean="0">
              <a:cs typeface="B Nazanin" panose="00000400000000000000" pitchFamily="2" charset="-78"/>
            </a:endParaRPr>
          </a:p>
          <a:p>
            <a:pPr marL="0" indent="0" algn="r" rtl="1">
              <a:lnSpc>
                <a:spcPct val="150000"/>
              </a:lnSpc>
              <a:buNone/>
            </a:pPr>
            <a:r>
              <a:rPr lang="fa-IR" sz="2400" b="1" dirty="0" smtClean="0">
                <a:solidFill>
                  <a:schemeClr val="accent5"/>
                </a:solidFill>
                <a:cs typeface="B Nazanin" panose="00000400000000000000" pitchFamily="2" charset="-78"/>
              </a:rPr>
              <a:t>انتخاب </a:t>
            </a:r>
            <a:r>
              <a:rPr lang="fa-IR" sz="2400" b="1" dirty="0">
                <a:solidFill>
                  <a:schemeClr val="accent5"/>
                </a:solidFill>
                <a:cs typeface="B Nazanin" panose="00000400000000000000" pitchFamily="2" charset="-78"/>
              </a:rPr>
              <a:t>تصادفی شهرها </a:t>
            </a:r>
            <a:r>
              <a:rPr lang="fa-IR" sz="2400" b="1" dirty="0">
                <a:solidFill>
                  <a:schemeClr val="accent5"/>
                </a:solidFill>
                <a:cs typeface="B Nazanin" panose="00000400000000000000" pitchFamily="2" charset="-78"/>
                <a:sym typeface="Wingdings 3" panose="05040102010807070707" pitchFamily="18" charset="2"/>
              </a:rPr>
              <a:t> انتخاب تصادفی بیمارستانها از شهرهای منتخب  </a:t>
            </a:r>
            <a:r>
              <a:rPr lang="fa-IR" sz="2400" b="1" dirty="0">
                <a:solidFill>
                  <a:schemeClr val="accent5"/>
                </a:solidFill>
                <a:cs typeface="B Nazanin" panose="00000400000000000000" pitchFamily="2" charset="-78"/>
              </a:rPr>
              <a:t>انتخاب تصادفی پرستاران از بیمارستانهای انتخاب شده</a:t>
            </a:r>
          </a:p>
          <a:p>
            <a:pPr marL="0" indent="0" algn="r" rtl="1">
              <a:lnSpc>
                <a:spcPct val="100000"/>
              </a:lnSpc>
              <a:buNone/>
            </a:pPr>
            <a:endParaRPr lang="en-US" dirty="0">
              <a:cs typeface="B Nazanin" panose="00000400000000000000" pitchFamily="2" charset="-78"/>
            </a:endParaRPr>
          </a:p>
        </p:txBody>
      </p:sp>
    </p:spTree>
    <p:extLst>
      <p:ext uri="{BB962C8B-B14F-4D97-AF65-F5344CB8AC3E}">
        <p14:creationId xmlns:p14="http://schemas.microsoft.com/office/powerpoint/2010/main" val="2913042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958" y="0"/>
            <a:ext cx="10515600" cy="1325563"/>
          </a:xfrm>
        </p:spPr>
        <p:txBody>
          <a:bodyPr>
            <a:normAutofit/>
          </a:bodyPr>
          <a:lstStyle/>
          <a:p>
            <a:pPr algn="ctr" rtl="1"/>
            <a:r>
              <a:rPr lang="fa-IR" sz="3200" dirty="0">
                <a:solidFill>
                  <a:schemeClr val="accent2">
                    <a:lumMod val="50000"/>
                  </a:schemeClr>
                </a:solidFill>
                <a:cs typeface="B Titr" panose="00000700000000000000" pitchFamily="2" charset="-78"/>
              </a:rPr>
              <a:t>تفاوت بین نمونه گیری خوشه ای با نمونه گیری طبقه ای</a:t>
            </a:r>
            <a:endParaRPr lang="en-US" sz="3200" dirty="0">
              <a:solidFill>
                <a:schemeClr val="accent2">
                  <a:lumMod val="50000"/>
                </a:schemeClr>
              </a:solidFill>
              <a:cs typeface="B Titr" panose="00000700000000000000" pitchFamily="2" charset="-78"/>
            </a:endParaRPr>
          </a:p>
        </p:txBody>
      </p:sp>
      <p:pic>
        <p:nvPicPr>
          <p:cNvPr id="4" name="Content Placeholder 3"/>
          <p:cNvPicPr>
            <a:picLocks noGrp="1" noChangeAspect="1"/>
          </p:cNvPicPr>
          <p:nvPr>
            <p:ph idx="1"/>
          </p:nvPr>
        </p:nvPicPr>
        <p:blipFill rotWithShape="1">
          <a:blip r:embed="rId2"/>
          <a:srcRect l="43288" t="46246" r="18605" b="26525"/>
          <a:stretch/>
        </p:blipFill>
        <p:spPr>
          <a:xfrm>
            <a:off x="1295962" y="1325563"/>
            <a:ext cx="9651591" cy="3877500"/>
          </a:xfrm>
          <a:prstGeom prst="rect">
            <a:avLst/>
          </a:prstGeom>
        </p:spPr>
      </p:pic>
      <p:sp>
        <p:nvSpPr>
          <p:cNvPr id="5" name="Rectangle 4"/>
          <p:cNvSpPr/>
          <p:nvPr/>
        </p:nvSpPr>
        <p:spPr>
          <a:xfrm>
            <a:off x="1295962" y="5203063"/>
            <a:ext cx="9465972" cy="1154162"/>
          </a:xfrm>
          <a:prstGeom prst="rect">
            <a:avLst/>
          </a:prstGeom>
        </p:spPr>
        <p:txBody>
          <a:bodyPr wrap="square">
            <a:spAutoFit/>
          </a:bodyPr>
          <a:lstStyle/>
          <a:p>
            <a:pPr algn="ctr" rtl="1">
              <a:lnSpc>
                <a:spcPct val="150000"/>
              </a:lnSpc>
            </a:pPr>
            <a:r>
              <a:rPr lang="fa-IR" sz="2400" b="1" dirty="0">
                <a:solidFill>
                  <a:schemeClr val="accent5"/>
                </a:solidFill>
                <a:cs typeface="B Nazanin" panose="00000400000000000000" pitchFamily="2" charset="-78"/>
              </a:rPr>
              <a:t>در نمونه گیری تصادفی طبقه ای از هر طبقه تعدادی را به عنوان نمونه انتخاب می کنیم در صورتی که در نمونه گیری تصادفی خوشه ای، نمونه از تعدادی از خوشه ها انتخاب می شود. </a:t>
            </a:r>
            <a:endParaRPr lang="en-US" sz="2400" b="1" dirty="0">
              <a:solidFill>
                <a:schemeClr val="accent5"/>
              </a:solidFill>
              <a:cs typeface="B Nazanin" panose="00000400000000000000" pitchFamily="2" charset="-78"/>
            </a:endParaRPr>
          </a:p>
        </p:txBody>
      </p:sp>
    </p:spTree>
    <p:extLst>
      <p:ext uri="{BB962C8B-B14F-4D97-AF65-F5344CB8AC3E}">
        <p14:creationId xmlns:p14="http://schemas.microsoft.com/office/powerpoint/2010/main" val="328158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137" y="231821"/>
            <a:ext cx="10804301" cy="6336404"/>
          </a:xfrm>
        </p:spPr>
        <p:txBody>
          <a:bodyPr>
            <a:normAutofit/>
          </a:bodyPr>
          <a:lstStyle/>
          <a:p>
            <a:pPr marL="0" indent="0" algn="r" rtl="1">
              <a:lnSpc>
                <a:spcPct val="220000"/>
              </a:lnSpc>
              <a:buNone/>
            </a:pPr>
            <a:r>
              <a:rPr lang="fa-IR" sz="2400" dirty="0" smtClean="0">
                <a:solidFill>
                  <a:srgbClr val="00B050"/>
                </a:solidFill>
                <a:cs typeface="B Titr" panose="00000700000000000000" pitchFamily="2" charset="-78"/>
              </a:rPr>
              <a:t>روش های نمونه گیری غیر احتمالی یا غیر تصادفی</a:t>
            </a:r>
          </a:p>
          <a:p>
            <a:pPr algn="r" rtl="1">
              <a:lnSpc>
                <a:spcPct val="150000"/>
              </a:lnSpc>
            </a:pPr>
            <a:r>
              <a:rPr lang="fa-IR" sz="2400" b="1" dirty="0" smtClean="0">
                <a:solidFill>
                  <a:srgbClr val="FF0000"/>
                </a:solidFill>
                <a:cs typeface="B Nazanin" panose="00000400000000000000" pitchFamily="2" charset="-78"/>
              </a:rPr>
              <a:t>نمونه گیری در دسترس یا نمونه گیری آسان: </a:t>
            </a:r>
            <a:r>
              <a:rPr lang="fa-IR" sz="2400" b="1" dirty="0" smtClean="0">
                <a:cs typeface="B Nazanin" panose="00000400000000000000" pitchFamily="2" charset="-78"/>
              </a:rPr>
              <a:t>نمونه ها بر اساس حضور اتفاقی آن ها در آن مکان و در آن زمان، وارد مطالعه می شوند.</a:t>
            </a:r>
          </a:p>
          <a:p>
            <a:pPr marL="0" indent="0" algn="r" rtl="1">
              <a:lnSpc>
                <a:spcPct val="150000"/>
              </a:lnSpc>
              <a:buNone/>
            </a:pPr>
            <a:r>
              <a:rPr lang="fa-IR" sz="2400" b="1" dirty="0" smtClean="0">
                <a:solidFill>
                  <a:schemeClr val="accent5"/>
                </a:solidFill>
                <a:cs typeface="B Nazanin" panose="00000400000000000000" pitchFamily="2" charset="-78"/>
              </a:rPr>
              <a:t>(نوزادان مبتلا به زردی بستری در بخش نوزادان بیمارستان کودکان)</a:t>
            </a:r>
          </a:p>
          <a:p>
            <a:pPr algn="r" rtl="1">
              <a:lnSpc>
                <a:spcPct val="150000"/>
              </a:lnSpc>
            </a:pPr>
            <a:r>
              <a:rPr lang="fa-IR" sz="2400" b="1" dirty="0" smtClean="0">
                <a:solidFill>
                  <a:srgbClr val="FF0000"/>
                </a:solidFill>
                <a:cs typeface="B Nazanin" panose="00000400000000000000" pitchFamily="2" charset="-78"/>
              </a:rPr>
              <a:t>نمونه گیری سهمیه ای: </a:t>
            </a:r>
            <a:r>
              <a:rPr lang="fa-IR" sz="2400" b="1" dirty="0" smtClean="0">
                <a:cs typeface="B Nazanin" panose="00000400000000000000" pitchFamily="2" charset="-78"/>
              </a:rPr>
              <a:t>مشابه روش نمونه گیری تصادفی لایه بندی شده ولی به روش در دسترس</a:t>
            </a:r>
          </a:p>
          <a:p>
            <a:pPr marL="0" indent="0" algn="r" rtl="1">
              <a:lnSpc>
                <a:spcPct val="150000"/>
              </a:lnSpc>
              <a:buNone/>
            </a:pPr>
            <a:r>
              <a:rPr lang="fa-IR" sz="2400" b="1" dirty="0" smtClean="0">
                <a:cs typeface="B Nazanin" panose="00000400000000000000" pitchFamily="2" charset="-78"/>
                <a:sym typeface="Wingdings 3" panose="05040102010807070707" pitchFamily="18" charset="2"/>
              </a:rPr>
              <a:t>برای تامین تعداد کافی نمونه مورد </a:t>
            </a:r>
            <a:r>
              <a:rPr lang="fa-IR" sz="2400" b="1" dirty="0">
                <a:cs typeface="B Nazanin" panose="00000400000000000000" pitchFamily="2" charset="-78"/>
                <a:sym typeface="Wingdings 3" panose="05040102010807070707" pitchFamily="18" charset="2"/>
              </a:rPr>
              <a:t>مطالعه در هر لایه</a:t>
            </a:r>
          </a:p>
          <a:p>
            <a:pPr marL="0" indent="0" algn="r" rtl="1">
              <a:lnSpc>
                <a:spcPct val="150000"/>
              </a:lnSpc>
              <a:buNone/>
            </a:pPr>
            <a:r>
              <a:rPr lang="fa-IR" sz="2400" b="1" dirty="0">
                <a:cs typeface="B Nazanin" panose="00000400000000000000" pitchFamily="2" charset="-78"/>
              </a:rPr>
              <a:t>جامعه آماری به چند طبقه تقسیم شده سپس به اختیار سهمی به هر طبقه اختصاص داده می شود و در ادامه نمونه هایی را که دسترسی به آن ها ساده تر است به دلخواه انتخاب می </a:t>
            </a:r>
            <a:r>
              <a:rPr lang="fa-IR" sz="2400" b="1" dirty="0" smtClean="0">
                <a:cs typeface="B Nazanin" panose="00000400000000000000" pitchFamily="2" charset="-78"/>
              </a:rPr>
              <a:t>شوند</a:t>
            </a:r>
            <a:r>
              <a:rPr lang="fa-IR" sz="2400" b="1" dirty="0">
                <a:cs typeface="B Nazanin" panose="00000400000000000000" pitchFamily="2" charset="-78"/>
              </a:rPr>
              <a:t>. </a:t>
            </a:r>
            <a:endParaRPr lang="fa-IR" sz="2400" b="1" dirty="0">
              <a:cs typeface="B Nazanin" panose="00000400000000000000" pitchFamily="2" charset="-78"/>
              <a:sym typeface="Wingdings 3" panose="05040102010807070707" pitchFamily="18" charset="2"/>
            </a:endParaRPr>
          </a:p>
          <a:p>
            <a:pPr marL="0" indent="0" algn="r" rtl="1">
              <a:lnSpc>
                <a:spcPct val="100000"/>
              </a:lnSpc>
              <a:buNone/>
            </a:pPr>
            <a:r>
              <a:rPr lang="fa-IR" sz="2400" b="1" dirty="0" smtClean="0">
                <a:solidFill>
                  <a:schemeClr val="accent5"/>
                </a:solidFill>
                <a:cs typeface="B Nazanin" panose="00000400000000000000" pitchFamily="2" charset="-78"/>
              </a:rPr>
              <a:t>(پرسنل پرستاری بیمارستان: پرستاران، سوپروایزرها، سرپرستاران)</a:t>
            </a:r>
            <a:endParaRPr lang="en-US" sz="2400" dirty="0">
              <a:cs typeface="B Nazanin" panose="00000400000000000000" pitchFamily="2" charset="-78"/>
            </a:endParaRPr>
          </a:p>
        </p:txBody>
      </p:sp>
    </p:spTree>
    <p:extLst>
      <p:ext uri="{BB962C8B-B14F-4D97-AF65-F5344CB8AC3E}">
        <p14:creationId xmlns:p14="http://schemas.microsoft.com/office/powerpoint/2010/main" val="377284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506662"/>
            <a:ext cx="10515600" cy="3021941"/>
          </a:xfrm>
        </p:spPr>
        <p:txBody>
          <a:bodyPr>
            <a:normAutofit/>
          </a:bodyPr>
          <a:lstStyle/>
          <a:p>
            <a:pPr marL="0" indent="0" algn="ctr" rtl="1">
              <a:buNone/>
            </a:pPr>
            <a:r>
              <a:rPr lang="fa-IR" sz="8000" dirty="0" smtClean="0">
                <a:solidFill>
                  <a:schemeClr val="bg1"/>
                </a:solidFill>
                <a:cs typeface="B Titr" panose="00000700000000000000" pitchFamily="2" charset="-78"/>
              </a:rPr>
              <a:t>با تشکر از توجه شما</a:t>
            </a:r>
            <a:endParaRPr lang="en-US" sz="8000" dirty="0">
              <a:solidFill>
                <a:schemeClr val="bg1"/>
              </a:solidFill>
              <a:cs typeface="B Titr" panose="00000700000000000000" pitchFamily="2" charset="-78"/>
            </a:endParaRPr>
          </a:p>
        </p:txBody>
      </p:sp>
    </p:spTree>
    <p:extLst>
      <p:ext uri="{BB962C8B-B14F-4D97-AF65-F5344CB8AC3E}">
        <p14:creationId xmlns:p14="http://schemas.microsoft.com/office/powerpoint/2010/main" val="78318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9556" y="528035"/>
            <a:ext cx="9556123" cy="6091707"/>
          </a:xfrm>
        </p:spPr>
        <p:txBody>
          <a:bodyPr>
            <a:noAutofit/>
          </a:bodyPr>
          <a:lstStyle/>
          <a:p>
            <a:pPr marL="0" indent="0" algn="just" rtl="1">
              <a:lnSpc>
                <a:spcPct val="120000"/>
              </a:lnSpc>
              <a:buNone/>
            </a:pPr>
            <a:r>
              <a:rPr lang="fa-IR" sz="3200" dirty="0">
                <a:solidFill>
                  <a:srgbClr val="00B050"/>
                </a:solidFill>
                <a:cs typeface="B Titr" panose="00000700000000000000" pitchFamily="2" charset="-78"/>
              </a:rPr>
              <a:t>متغییر وابسته </a:t>
            </a:r>
            <a:r>
              <a:rPr lang="en-US" sz="3200" dirty="0">
                <a:solidFill>
                  <a:srgbClr val="00B050"/>
                </a:solidFill>
                <a:cs typeface="B Titr" panose="00000700000000000000" pitchFamily="2" charset="-78"/>
              </a:rPr>
              <a:t>Depended variable</a:t>
            </a:r>
            <a:endParaRPr lang="fa-IR" sz="3200" dirty="0">
              <a:solidFill>
                <a:srgbClr val="00B050"/>
              </a:solidFill>
              <a:cs typeface="B Titr" panose="00000700000000000000" pitchFamily="2" charset="-78"/>
            </a:endParaRPr>
          </a:p>
          <a:p>
            <a:pPr marL="0" indent="0" algn="just" rtl="1">
              <a:lnSpc>
                <a:spcPct val="120000"/>
              </a:lnSpc>
              <a:buNone/>
            </a:pPr>
            <a:endParaRPr lang="en-US" sz="2400" dirty="0">
              <a:cs typeface="B Titr" panose="00000700000000000000" pitchFamily="2" charset="-78"/>
            </a:endParaRPr>
          </a:p>
          <a:p>
            <a:pPr algn="just" rtl="1">
              <a:lnSpc>
                <a:spcPct val="120000"/>
              </a:lnSpc>
            </a:pPr>
            <a:r>
              <a:rPr lang="fa-IR" sz="2400" dirty="0" smtClean="0">
                <a:cs typeface="B Nazanin" panose="00000400000000000000" pitchFamily="2" charset="-78"/>
              </a:rPr>
              <a:t>متغير وابسته یا متغیر اثر یا اندازه معیار</a:t>
            </a:r>
          </a:p>
          <a:p>
            <a:pPr algn="just" rtl="1">
              <a:lnSpc>
                <a:spcPct val="120000"/>
              </a:lnSpc>
            </a:pPr>
            <a:r>
              <a:rPr lang="fa-IR" sz="2400" dirty="0" smtClean="0">
                <a:cs typeface="B Nazanin" panose="00000400000000000000" pitchFamily="2" charset="-78"/>
              </a:rPr>
              <a:t>پاسخ، رفتار یا پیامدی است كه پژوهشگر می خواهد پیشگویی کند یا توضیح دهد.</a:t>
            </a:r>
          </a:p>
          <a:p>
            <a:pPr algn="just" rtl="1">
              <a:lnSpc>
                <a:spcPct val="120000"/>
              </a:lnSpc>
            </a:pPr>
            <a:r>
              <a:rPr lang="fa-IR" sz="2400" dirty="0" smtClean="0">
                <a:cs typeface="B Nazanin" panose="00000400000000000000" pitchFamily="2" charset="-78"/>
              </a:rPr>
              <a:t>متغيري است كه از متغير مستقل تاثير مي پذيرد و براثر تغييرات آن تغيير مي كند.</a:t>
            </a:r>
          </a:p>
          <a:p>
            <a:pPr marL="0" indent="0" algn="just" rtl="1">
              <a:lnSpc>
                <a:spcPct val="120000"/>
              </a:lnSpc>
              <a:buNone/>
            </a:pPr>
            <a:endParaRPr lang="fa-IR" sz="2400" dirty="0" smtClean="0">
              <a:cs typeface="B Nazanin" panose="00000400000000000000" pitchFamily="2" charset="-78"/>
            </a:endParaRPr>
          </a:p>
          <a:p>
            <a:pPr marL="0" indent="0" algn="just" rtl="1">
              <a:lnSpc>
                <a:spcPct val="120000"/>
              </a:lnSpc>
              <a:buNone/>
            </a:pPr>
            <a:r>
              <a:rPr lang="fa-IR" sz="2400" dirty="0" smtClean="0">
                <a:cs typeface="B Nazanin" panose="00000400000000000000" pitchFamily="2" charset="-78"/>
              </a:rPr>
              <a:t>مثال</a:t>
            </a:r>
            <a:r>
              <a:rPr lang="fa-IR" sz="2400" dirty="0">
                <a:cs typeface="B Nazanin" panose="00000400000000000000" pitchFamily="2" charset="-78"/>
              </a:rPr>
              <a:t>: بررسي تاثير </a:t>
            </a:r>
            <a:r>
              <a:rPr lang="fa-IR" sz="2400" dirty="0" smtClean="0">
                <a:cs typeface="B Nazanin" panose="00000400000000000000" pitchFamily="2" charset="-78"/>
              </a:rPr>
              <a:t>پوزیشن نوزاد بر </a:t>
            </a:r>
            <a:r>
              <a:rPr lang="fa-IR" sz="2400" u="sng" dirty="0" smtClean="0">
                <a:cs typeface="B Nazanin" panose="00000400000000000000" pitchFamily="2" charset="-78"/>
              </a:rPr>
              <a:t>میزان اشباع اکسیژن شریانی</a:t>
            </a:r>
          </a:p>
          <a:p>
            <a:pPr marL="0" indent="0" algn="just" rtl="1">
              <a:lnSpc>
                <a:spcPct val="120000"/>
              </a:lnSpc>
              <a:buNone/>
            </a:pPr>
            <a:r>
              <a:rPr lang="fa-IR" sz="2400" dirty="0" smtClean="0">
                <a:cs typeface="B Nazanin" panose="00000400000000000000" pitchFamily="2" charset="-78"/>
              </a:rPr>
              <a:t>مثال: بررسي تاثير دوره هاي آموزش ضمن خدمت بر </a:t>
            </a:r>
            <a:r>
              <a:rPr lang="fa-IR" sz="2400" u="sng" dirty="0" smtClean="0">
                <a:cs typeface="B Nazanin" panose="00000400000000000000" pitchFamily="2" charset="-78"/>
              </a:rPr>
              <a:t>عملكرد كاركنان پرستاری</a:t>
            </a:r>
          </a:p>
        </p:txBody>
      </p:sp>
    </p:spTree>
    <p:extLst>
      <p:ext uri="{BB962C8B-B14F-4D97-AF65-F5344CB8AC3E}">
        <p14:creationId xmlns:p14="http://schemas.microsoft.com/office/powerpoint/2010/main" val="204453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425003"/>
            <a:ext cx="10572481" cy="6073933"/>
          </a:xfrm>
        </p:spPr>
        <p:txBody>
          <a:bodyPr>
            <a:noAutofit/>
          </a:bodyPr>
          <a:lstStyle/>
          <a:p>
            <a:pPr marL="0" indent="0" algn="r" rtl="1">
              <a:buNone/>
            </a:pPr>
            <a:r>
              <a:rPr lang="fa-IR" dirty="0" smtClean="0">
                <a:solidFill>
                  <a:schemeClr val="accent4"/>
                </a:solidFill>
                <a:cs typeface="B Titr" panose="00000700000000000000" pitchFamily="2" charset="-78"/>
              </a:rPr>
              <a:t>متغیرها </a:t>
            </a:r>
            <a:r>
              <a:rPr lang="fa-IR" dirty="0">
                <a:solidFill>
                  <a:schemeClr val="accent4"/>
                </a:solidFill>
                <a:cs typeface="B Titr" panose="00000700000000000000" pitchFamily="2" charset="-78"/>
              </a:rPr>
              <a:t>بر حسب بر حسب اندازه گیری، به دو دسته تقسیم می شوند</a:t>
            </a:r>
            <a:r>
              <a:rPr lang="fa-IR" dirty="0" smtClean="0">
                <a:solidFill>
                  <a:schemeClr val="accent4"/>
                </a:solidFill>
                <a:cs typeface="B Titr" panose="00000700000000000000" pitchFamily="2" charset="-78"/>
              </a:rPr>
              <a:t>:</a:t>
            </a:r>
          </a:p>
          <a:p>
            <a:pPr marL="0" indent="0" algn="r" rtl="1">
              <a:buNone/>
            </a:pPr>
            <a:endParaRPr lang="fa-IR" sz="800" dirty="0">
              <a:cs typeface="B Titr" panose="00000700000000000000" pitchFamily="2" charset="-78"/>
            </a:endParaRPr>
          </a:p>
          <a:p>
            <a:pPr marL="0" indent="0" algn="r" rtl="1">
              <a:lnSpc>
                <a:spcPct val="150000"/>
              </a:lnSpc>
              <a:buNone/>
            </a:pPr>
            <a:r>
              <a:rPr lang="fa-IR" sz="2000" b="1" dirty="0">
                <a:solidFill>
                  <a:srgbClr val="C00000"/>
                </a:solidFill>
                <a:cs typeface="B Titr" panose="00000700000000000000" pitchFamily="2" charset="-78"/>
              </a:rPr>
              <a:t>متغير كمي: </a:t>
            </a:r>
            <a:r>
              <a:rPr lang="en-US" sz="2000" b="1" dirty="0">
                <a:solidFill>
                  <a:srgbClr val="C00000"/>
                </a:solidFill>
                <a:cs typeface="B Titr" panose="00000700000000000000" pitchFamily="2" charset="-78"/>
              </a:rPr>
              <a:t>Quantitative </a:t>
            </a:r>
            <a:r>
              <a:rPr lang="en-US" sz="2000" b="1" dirty="0" smtClean="0">
                <a:solidFill>
                  <a:srgbClr val="C00000"/>
                </a:solidFill>
                <a:cs typeface="B Titr" panose="00000700000000000000" pitchFamily="2" charset="-78"/>
              </a:rPr>
              <a:t>variable</a:t>
            </a:r>
            <a:endParaRPr lang="en-US" sz="2000" b="1" dirty="0">
              <a:solidFill>
                <a:srgbClr val="C00000"/>
              </a:solidFill>
              <a:cs typeface="B Nazanin" panose="00000400000000000000" pitchFamily="2" charset="-78"/>
            </a:endParaRPr>
          </a:p>
          <a:p>
            <a:pPr marL="0" indent="0" algn="r" rtl="1">
              <a:lnSpc>
                <a:spcPct val="150000"/>
              </a:lnSpc>
              <a:buNone/>
            </a:pPr>
            <a:r>
              <a:rPr lang="fa-IR" sz="2000" b="1" dirty="0">
                <a:cs typeface="B Nazanin" panose="00000400000000000000" pitchFamily="2" charset="-78"/>
              </a:rPr>
              <a:t>به متغيري اطلاق مي شود كه از نظر كمي تغيير مي كند و تفاوتهاي ناشي از اين تغييرات با استفاده از عدد ثبت مي شود و آنها را مي توان با هم جمع كرد</a:t>
            </a:r>
            <a:r>
              <a:rPr lang="fa-IR" sz="2000" b="1" dirty="0" smtClean="0">
                <a:cs typeface="B Nazanin" panose="00000400000000000000" pitchFamily="2" charset="-78"/>
              </a:rPr>
              <a:t>. </a:t>
            </a:r>
          </a:p>
          <a:p>
            <a:pPr marL="0" indent="0" algn="r" rtl="1">
              <a:lnSpc>
                <a:spcPct val="150000"/>
              </a:lnSpc>
              <a:buNone/>
            </a:pPr>
            <a:r>
              <a:rPr lang="fa-IR" sz="2000" b="1" dirty="0" smtClean="0">
                <a:solidFill>
                  <a:schemeClr val="accent2"/>
                </a:solidFill>
                <a:cs typeface="B Nazanin" panose="00000400000000000000" pitchFamily="2" charset="-78"/>
              </a:rPr>
              <a:t>قد</a:t>
            </a:r>
            <a:r>
              <a:rPr lang="fa-IR" sz="2000" b="1" dirty="0">
                <a:solidFill>
                  <a:schemeClr val="accent2"/>
                </a:solidFill>
                <a:cs typeface="B Nazanin" panose="00000400000000000000" pitchFamily="2" charset="-78"/>
              </a:rPr>
              <a:t>، وزن، </a:t>
            </a:r>
            <a:r>
              <a:rPr lang="fa-IR" sz="2000" b="1" dirty="0" smtClean="0">
                <a:solidFill>
                  <a:schemeClr val="accent2"/>
                </a:solidFill>
                <a:cs typeface="B Nazanin" panose="00000400000000000000" pitchFamily="2" charset="-78"/>
              </a:rPr>
              <a:t>سن، </a:t>
            </a:r>
            <a:r>
              <a:rPr lang="fa-IR" sz="2000" b="1" dirty="0">
                <a:solidFill>
                  <a:schemeClr val="accent2"/>
                </a:solidFill>
                <a:cs typeface="B Nazanin" panose="00000400000000000000" pitchFamily="2" charset="-78"/>
              </a:rPr>
              <a:t>نمره هاي يك آزمون از </a:t>
            </a:r>
            <a:r>
              <a:rPr lang="fa-IR" sz="2000" b="1" dirty="0" smtClean="0">
                <a:solidFill>
                  <a:schemeClr val="accent2"/>
                </a:solidFill>
                <a:cs typeface="B Nazanin" panose="00000400000000000000" pitchFamily="2" charset="-78"/>
              </a:rPr>
              <a:t>دانشجويان، </a:t>
            </a:r>
            <a:r>
              <a:rPr lang="fa-IR" sz="2000" b="1" dirty="0">
                <a:solidFill>
                  <a:schemeClr val="accent2"/>
                </a:solidFill>
                <a:cs typeface="B Nazanin" panose="00000400000000000000" pitchFamily="2" charset="-78"/>
              </a:rPr>
              <a:t>زمان لازم براي حل يك </a:t>
            </a:r>
            <a:r>
              <a:rPr lang="fa-IR" sz="2000" b="1" dirty="0" smtClean="0">
                <a:solidFill>
                  <a:schemeClr val="accent2"/>
                </a:solidFill>
                <a:cs typeface="B Nazanin" panose="00000400000000000000" pitchFamily="2" charset="-78"/>
              </a:rPr>
              <a:t>مسئله، ميزان </a:t>
            </a:r>
            <a:r>
              <a:rPr lang="fa-IR" sz="2000" b="1" dirty="0">
                <a:solidFill>
                  <a:schemeClr val="accent2"/>
                </a:solidFill>
                <a:cs typeface="B Nazanin" panose="00000400000000000000" pitchFamily="2" charset="-78"/>
              </a:rPr>
              <a:t>خدمات ارائه شده به </a:t>
            </a:r>
            <a:r>
              <a:rPr lang="fa-IR" sz="2000" b="1" dirty="0" smtClean="0">
                <a:solidFill>
                  <a:schemeClr val="accent2"/>
                </a:solidFill>
                <a:cs typeface="B Nazanin" panose="00000400000000000000" pitchFamily="2" charset="-78"/>
              </a:rPr>
              <a:t>مشتريان</a:t>
            </a:r>
            <a:endParaRPr lang="fa-IR" sz="1800" b="1" dirty="0" smtClean="0">
              <a:solidFill>
                <a:schemeClr val="accent2"/>
              </a:solidFill>
              <a:cs typeface="B Nazanin" panose="00000400000000000000" pitchFamily="2" charset="-78"/>
            </a:endParaRPr>
          </a:p>
          <a:p>
            <a:pPr marL="0" indent="0" algn="r" rtl="1">
              <a:lnSpc>
                <a:spcPct val="150000"/>
              </a:lnSpc>
              <a:buNone/>
            </a:pPr>
            <a:endParaRPr lang="fa-IR" sz="800" b="1" dirty="0">
              <a:cs typeface="B Nazanin" panose="00000400000000000000" pitchFamily="2" charset="-78"/>
            </a:endParaRPr>
          </a:p>
          <a:p>
            <a:pPr marL="0" indent="0" algn="r" rtl="1">
              <a:lnSpc>
                <a:spcPct val="150000"/>
              </a:lnSpc>
              <a:buNone/>
            </a:pPr>
            <a:r>
              <a:rPr lang="fa-IR" sz="2000" b="1" dirty="0">
                <a:solidFill>
                  <a:srgbClr val="C00000"/>
                </a:solidFill>
                <a:cs typeface="B Titr" panose="00000700000000000000" pitchFamily="2" charset="-78"/>
              </a:rPr>
              <a:t>متغير كيفي: </a:t>
            </a:r>
            <a:r>
              <a:rPr lang="en-US" sz="2000" b="1" dirty="0">
                <a:solidFill>
                  <a:srgbClr val="C00000"/>
                </a:solidFill>
                <a:cs typeface="B Titr" panose="00000700000000000000" pitchFamily="2" charset="-78"/>
              </a:rPr>
              <a:t>Q</a:t>
            </a:r>
            <a:r>
              <a:rPr lang="en-US" sz="2000" b="1" dirty="0">
                <a:solidFill>
                  <a:srgbClr val="C00000"/>
                </a:solidFill>
                <a:cs typeface="B Nazanin" panose="00000400000000000000" pitchFamily="2" charset="-78"/>
              </a:rPr>
              <a:t>ualitative variable</a:t>
            </a:r>
          </a:p>
          <a:p>
            <a:pPr marL="0" indent="0" algn="r" rtl="1">
              <a:lnSpc>
                <a:spcPct val="150000"/>
              </a:lnSpc>
              <a:buNone/>
            </a:pPr>
            <a:r>
              <a:rPr lang="fa-IR" sz="2000" b="1" dirty="0">
                <a:cs typeface="B Nazanin" panose="00000400000000000000" pitchFamily="2" charset="-78"/>
              </a:rPr>
              <a:t>به متغيري اطلاق مي شود كه تفاوتهاي ناشي از تغييرات آنها كيفي است و </a:t>
            </a:r>
            <a:r>
              <a:rPr lang="fa-IR" sz="2000" b="1" dirty="0" smtClean="0">
                <a:cs typeface="B Nazanin" panose="00000400000000000000" pitchFamily="2" charset="-78"/>
              </a:rPr>
              <a:t>پژوهشگر </a:t>
            </a:r>
            <a:r>
              <a:rPr lang="fa-IR" sz="2000" b="1" dirty="0">
                <a:cs typeface="B Nazanin" panose="00000400000000000000" pitchFamily="2" charset="-78"/>
              </a:rPr>
              <a:t>توانايي اندازه گيري آ</a:t>
            </a:r>
            <a:r>
              <a:rPr lang="fa-IR" sz="2000" b="1" dirty="0" smtClean="0">
                <a:cs typeface="B Nazanin" panose="00000400000000000000" pitchFamily="2" charset="-78"/>
              </a:rPr>
              <a:t>ن </a:t>
            </a:r>
            <a:r>
              <a:rPr lang="fa-IR" sz="2000" b="1" dirty="0">
                <a:cs typeface="B Nazanin" panose="00000400000000000000" pitchFamily="2" charset="-78"/>
              </a:rPr>
              <a:t>را ندارد و </a:t>
            </a:r>
            <a:r>
              <a:rPr lang="fa-IR" sz="2000" b="1" dirty="0" smtClean="0">
                <a:cs typeface="B Nazanin" panose="00000400000000000000" pitchFamily="2" charset="-78"/>
              </a:rPr>
              <a:t>ويژگي هاي </a:t>
            </a:r>
            <a:r>
              <a:rPr lang="fa-IR" sz="2000" b="1" dirty="0">
                <a:cs typeface="B Nazanin" panose="00000400000000000000" pitchFamily="2" charset="-78"/>
              </a:rPr>
              <a:t>آن را نمي توان بوسيله ارقام رياضي نمايش </a:t>
            </a:r>
            <a:r>
              <a:rPr lang="fa-IR" sz="2000" b="1" dirty="0" smtClean="0">
                <a:cs typeface="B Nazanin" panose="00000400000000000000" pitchFamily="2" charset="-78"/>
              </a:rPr>
              <a:t>داد</a:t>
            </a:r>
            <a:r>
              <a:rPr lang="fa-IR" sz="2000" b="1" dirty="0">
                <a:cs typeface="B Nazanin" panose="00000400000000000000" pitchFamily="2" charset="-78"/>
              </a:rPr>
              <a:t>. </a:t>
            </a:r>
            <a:endParaRPr lang="fa-IR" sz="2000" b="1" dirty="0" smtClean="0">
              <a:cs typeface="B Nazanin" panose="00000400000000000000" pitchFamily="2" charset="-78"/>
            </a:endParaRPr>
          </a:p>
          <a:p>
            <a:pPr marL="0" indent="0" algn="r" rtl="1">
              <a:lnSpc>
                <a:spcPct val="150000"/>
              </a:lnSpc>
              <a:buNone/>
            </a:pPr>
            <a:r>
              <a:rPr lang="fa-IR" sz="2000" b="1" dirty="0" smtClean="0">
                <a:cs typeface="B Nazanin" panose="00000400000000000000" pitchFamily="2" charset="-78"/>
              </a:rPr>
              <a:t>اين </a:t>
            </a:r>
            <a:r>
              <a:rPr lang="fa-IR" sz="2000" b="1" dirty="0">
                <a:cs typeface="B Nazanin" panose="00000400000000000000" pitchFamily="2" charset="-78"/>
              </a:rPr>
              <a:t>گونه متغيرها را نمي توان جمع و تفريق كرد و براي آنها مبدا اندازه گيري وجود </a:t>
            </a:r>
            <a:r>
              <a:rPr lang="fa-IR" sz="2000" b="1" dirty="0" smtClean="0">
                <a:cs typeface="B Nazanin" panose="00000400000000000000" pitchFamily="2" charset="-78"/>
              </a:rPr>
              <a:t>ندارد.</a:t>
            </a:r>
          </a:p>
          <a:p>
            <a:pPr marL="0" indent="0" algn="r" rtl="1">
              <a:lnSpc>
                <a:spcPct val="150000"/>
              </a:lnSpc>
              <a:buNone/>
            </a:pPr>
            <a:r>
              <a:rPr lang="fa-IR" sz="2000" b="1" dirty="0" smtClean="0">
                <a:solidFill>
                  <a:schemeClr val="accent2"/>
                </a:solidFill>
                <a:cs typeface="B Nazanin" panose="00000400000000000000" pitchFamily="2" charset="-78"/>
              </a:rPr>
              <a:t>رنگ مو، </a:t>
            </a:r>
            <a:r>
              <a:rPr lang="fa-IR" sz="2000" b="1" dirty="0">
                <a:solidFill>
                  <a:schemeClr val="accent2"/>
                </a:solidFill>
                <a:cs typeface="B Nazanin" panose="00000400000000000000" pitchFamily="2" charset="-78"/>
              </a:rPr>
              <a:t>رنگ </a:t>
            </a:r>
            <a:r>
              <a:rPr lang="fa-IR" sz="2000" b="1" dirty="0" smtClean="0">
                <a:solidFill>
                  <a:schemeClr val="accent2"/>
                </a:solidFill>
                <a:cs typeface="B Nazanin" panose="00000400000000000000" pitchFamily="2" charset="-78"/>
              </a:rPr>
              <a:t>چشم، جنس</a:t>
            </a:r>
            <a:endParaRPr lang="en-US" sz="2000" b="1" dirty="0">
              <a:solidFill>
                <a:schemeClr val="accent2"/>
              </a:solidFill>
              <a:cs typeface="B Nazanin" panose="00000400000000000000" pitchFamily="2" charset="-78"/>
            </a:endParaRPr>
          </a:p>
        </p:txBody>
      </p:sp>
    </p:spTree>
    <p:extLst>
      <p:ext uri="{BB962C8B-B14F-4D97-AF65-F5344CB8AC3E}">
        <p14:creationId xmlns:p14="http://schemas.microsoft.com/office/powerpoint/2010/main" val="349562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32057" y="1027906"/>
            <a:ext cx="8727885" cy="5018534"/>
          </a:xfrm>
          <a:prstGeom prst="rect">
            <a:avLst/>
          </a:prstGeom>
        </p:spPr>
      </p:pic>
    </p:spTree>
    <p:extLst>
      <p:ext uri="{BB962C8B-B14F-4D97-AF65-F5344CB8AC3E}">
        <p14:creationId xmlns:p14="http://schemas.microsoft.com/office/powerpoint/2010/main" val="174657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20360" y="562073"/>
            <a:ext cx="10751279" cy="5827574"/>
          </a:xfrm>
          <a:prstGeom prst="rect">
            <a:avLst/>
          </a:prstGeom>
        </p:spPr>
      </p:pic>
    </p:spTree>
    <p:extLst>
      <p:ext uri="{BB962C8B-B14F-4D97-AF65-F5344CB8AC3E}">
        <p14:creationId xmlns:p14="http://schemas.microsoft.com/office/powerpoint/2010/main" val="71036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6098"/>
            <a:ext cx="10515600" cy="5950634"/>
          </a:xfrm>
        </p:spPr>
        <p:txBody>
          <a:bodyPr>
            <a:normAutofit/>
          </a:bodyPr>
          <a:lstStyle/>
          <a:p>
            <a:pPr marL="0" indent="0" algn="r" rtl="1">
              <a:buNone/>
            </a:pPr>
            <a:r>
              <a:rPr lang="fa-IR" sz="2400" dirty="0">
                <a:cs typeface="B Titr" panose="00000700000000000000" pitchFamily="2" charset="-78"/>
              </a:rPr>
              <a:t>متغیر پژوهش یا </a:t>
            </a:r>
            <a:r>
              <a:rPr lang="fa-IR" sz="2400" dirty="0" smtClean="0">
                <a:cs typeface="B Titr" panose="00000700000000000000" pitchFamily="2" charset="-78"/>
              </a:rPr>
              <a:t>مفاهیم</a:t>
            </a:r>
          </a:p>
          <a:p>
            <a:pPr algn="r" rtl="1"/>
            <a:r>
              <a:rPr lang="fa-IR" sz="2400" dirty="0" smtClean="0">
                <a:cs typeface="B Nazanin" panose="00000400000000000000" pitchFamily="2" charset="-78"/>
              </a:rPr>
              <a:t>متغیرهایی که در محیط طبیعی و بدون دستکاری مشاهده یا اندازه گیری می شوند.</a:t>
            </a:r>
          </a:p>
          <a:p>
            <a:pPr algn="r" rtl="1"/>
            <a:r>
              <a:rPr lang="fa-IR" sz="2400" dirty="0" smtClean="0">
                <a:cs typeface="B Nazanin" panose="00000400000000000000" pitchFamily="2" charset="-78"/>
              </a:rPr>
              <a:t>در مطالعات کیفی و مطالعات کمی توصیفی یا همبستگی</a:t>
            </a:r>
          </a:p>
          <a:p>
            <a:pPr marL="0" indent="0" algn="r" rtl="1">
              <a:buNone/>
            </a:pPr>
            <a:endParaRPr lang="fa-IR" sz="2400" dirty="0">
              <a:cs typeface="B Nazanin" panose="00000400000000000000" pitchFamily="2" charset="-78"/>
            </a:endParaRPr>
          </a:p>
          <a:p>
            <a:pPr marL="0" indent="0" algn="r" rtl="1">
              <a:buNone/>
            </a:pPr>
            <a:r>
              <a:rPr lang="fa-IR" sz="2400" dirty="0">
                <a:cs typeface="B Titr" panose="00000700000000000000" pitchFamily="2" charset="-78"/>
              </a:rPr>
              <a:t>متغیرهای </a:t>
            </a:r>
            <a:r>
              <a:rPr lang="fa-IR" sz="2400" dirty="0" smtClean="0">
                <a:cs typeface="B Titr" panose="00000700000000000000" pitchFamily="2" charset="-78"/>
              </a:rPr>
              <a:t>خارجی</a:t>
            </a:r>
          </a:p>
          <a:p>
            <a:pPr marL="0" indent="0" algn="r" rtl="1">
              <a:buNone/>
            </a:pPr>
            <a:r>
              <a:rPr lang="fa-IR" sz="2400" dirty="0">
                <a:cs typeface="B Titr" panose="00000700000000000000" pitchFamily="2" charset="-78"/>
              </a:rPr>
              <a:t>متغیرهای </a:t>
            </a:r>
            <a:r>
              <a:rPr lang="fa-IR" sz="2400" dirty="0" smtClean="0">
                <a:cs typeface="B Titr" panose="00000700000000000000" pitchFamily="2" charset="-78"/>
              </a:rPr>
              <a:t>محیطی</a:t>
            </a:r>
            <a:endParaRPr lang="fa-IR" sz="2400" dirty="0" smtClean="0"/>
          </a:p>
          <a:p>
            <a:pPr algn="r" rtl="1"/>
            <a:r>
              <a:rPr lang="fa-IR" sz="2400" dirty="0" smtClean="0">
                <a:cs typeface="B Nazanin" panose="00000400000000000000" pitchFamily="2" charset="-78"/>
              </a:rPr>
              <a:t>متغیرهای خارجی شناخته شده یا ناشناخته</a:t>
            </a:r>
          </a:p>
          <a:p>
            <a:pPr algn="r" rtl="1"/>
            <a:r>
              <a:rPr lang="fa-IR" sz="2400" dirty="0" smtClean="0">
                <a:cs typeface="B Nazanin" panose="00000400000000000000" pitchFamily="2" charset="-78"/>
              </a:rPr>
              <a:t>متغیرهای خارجی کنترل شده یا نشده</a:t>
            </a:r>
          </a:p>
          <a:p>
            <a:pPr algn="r" rtl="1"/>
            <a:endParaRPr lang="fa-IR" sz="2400" dirty="0" smtClean="0">
              <a:cs typeface="B Nazanin" panose="00000400000000000000" pitchFamily="2" charset="-78"/>
            </a:endParaRPr>
          </a:p>
          <a:p>
            <a:pPr marL="0" indent="0" algn="r" rtl="1">
              <a:buNone/>
            </a:pPr>
            <a:r>
              <a:rPr lang="fa-IR" sz="2400" dirty="0">
                <a:cs typeface="B Titr" panose="00000700000000000000" pitchFamily="2" charset="-78"/>
              </a:rPr>
              <a:t>متغیرهای </a:t>
            </a:r>
            <a:r>
              <a:rPr lang="fa-IR" sz="2400" dirty="0" smtClean="0">
                <a:cs typeface="B Titr" panose="00000700000000000000" pitchFamily="2" charset="-78"/>
              </a:rPr>
              <a:t>جمعیت شناختی</a:t>
            </a:r>
            <a:endParaRPr lang="fa-IR" sz="2400" dirty="0"/>
          </a:p>
          <a:p>
            <a:pPr marL="0" indent="0" algn="r" rtl="1">
              <a:buNone/>
            </a:pPr>
            <a:endParaRPr lang="fa-IR" sz="2400" dirty="0">
              <a:cs typeface="B Nazanin" panose="00000400000000000000" pitchFamily="2" charset="-78"/>
            </a:endParaRPr>
          </a:p>
          <a:p>
            <a:pPr marL="0" indent="0" algn="r" rtl="1">
              <a:buNone/>
            </a:pPr>
            <a:r>
              <a:rPr lang="fa-IR" sz="2400" dirty="0" smtClean="0">
                <a:cs typeface="B Titr" panose="00000700000000000000" pitchFamily="2" charset="-78"/>
              </a:rPr>
              <a:t>متغیرهای مخدوشگر</a:t>
            </a:r>
          </a:p>
          <a:p>
            <a:pPr algn="r" rtl="1"/>
            <a:r>
              <a:rPr lang="fa-IR" sz="2400" dirty="0" smtClean="0">
                <a:cs typeface="B Nazanin" panose="00000400000000000000" pitchFamily="2" charset="-78"/>
              </a:rPr>
              <a:t>متغیر خارجی که شناخته نمی شود یا قبل از مداخله شناخته می شود ولی قابل کنترل نیست</a:t>
            </a:r>
            <a:endParaRPr lang="en-US" sz="2400" dirty="0">
              <a:cs typeface="B Nazanin" panose="00000400000000000000" pitchFamily="2" charset="-78"/>
            </a:endParaRPr>
          </a:p>
        </p:txBody>
      </p:sp>
    </p:spTree>
    <p:extLst>
      <p:ext uri="{BB962C8B-B14F-4D97-AF65-F5344CB8AC3E}">
        <p14:creationId xmlns:p14="http://schemas.microsoft.com/office/powerpoint/2010/main" val="275395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40">
          <a:fgClr>
            <a:schemeClr val="accent4"/>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effectLst/>
                <a:latin typeface="Calibri" panose="020F0502020204030204" pitchFamily="34" charset="0"/>
                <a:ea typeface="Calibri" panose="020F0502020204030204" pitchFamily="34" charset="0"/>
                <a:cs typeface="B Titr" panose="00000700000000000000" pitchFamily="2" charset="-78"/>
              </a:rPr>
              <a:t>انواع مطالعات</a:t>
            </a:r>
            <a:endParaRPr lang="en-US" dirty="0">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947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6" y="416640"/>
            <a:ext cx="10515600" cy="1325563"/>
          </a:xfrm>
        </p:spPr>
        <p:txBody>
          <a:bodyPr/>
          <a:lstStyle/>
          <a:p>
            <a:pPr algn="r" rtl="1"/>
            <a:r>
              <a:rPr lang="fa-IR" dirty="0" smtClean="0">
                <a:solidFill>
                  <a:srgbClr val="00B0F0"/>
                </a:solidFill>
                <a:cs typeface="B Titr" panose="00000700000000000000" pitchFamily="2" charset="-78"/>
              </a:rPr>
              <a:t>انواع پژوهش های کمی</a:t>
            </a:r>
            <a:endParaRPr lang="en-US" dirty="0">
              <a:solidFill>
                <a:srgbClr val="00B0F0"/>
              </a:solidFill>
              <a:cs typeface="B Titr" panose="00000700000000000000" pitchFamily="2" charset="-78"/>
            </a:endParaRPr>
          </a:p>
        </p:txBody>
      </p:sp>
      <p:sp>
        <p:nvSpPr>
          <p:cNvPr id="3" name="Content Placeholder 2"/>
          <p:cNvSpPr>
            <a:spLocks noGrp="1"/>
          </p:cNvSpPr>
          <p:nvPr>
            <p:ph idx="1"/>
          </p:nvPr>
        </p:nvSpPr>
        <p:spPr>
          <a:xfrm>
            <a:off x="541787" y="2115102"/>
            <a:ext cx="10515600" cy="4351338"/>
          </a:xfrm>
        </p:spPr>
        <p:txBody>
          <a:bodyPr/>
          <a:lstStyle/>
          <a:p>
            <a:pPr algn="r" rtl="1">
              <a:lnSpc>
                <a:spcPct val="150000"/>
              </a:lnSpc>
            </a:pPr>
            <a:r>
              <a:rPr lang="fa-IR" b="1" dirty="0" smtClean="0">
                <a:solidFill>
                  <a:srgbClr val="0070C0"/>
                </a:solidFill>
                <a:cs typeface="B Nazanin" panose="00000400000000000000" pitchFamily="2" charset="-78"/>
              </a:rPr>
              <a:t>طرح مطالعه توصیفی                    </a:t>
            </a:r>
            <a:r>
              <a:rPr lang="en-US" b="1" dirty="0">
                <a:solidFill>
                  <a:srgbClr val="0070C0"/>
                </a:solidFill>
              </a:rPr>
              <a:t>Descriptive Study </a:t>
            </a:r>
            <a:r>
              <a:rPr lang="en-US" b="1" dirty="0" smtClean="0">
                <a:solidFill>
                  <a:srgbClr val="0070C0"/>
                </a:solidFill>
              </a:rPr>
              <a:t>Designs</a:t>
            </a:r>
            <a:endParaRPr lang="fa-IR" b="1" dirty="0" smtClean="0">
              <a:solidFill>
                <a:srgbClr val="0070C0"/>
              </a:solidFill>
            </a:endParaRPr>
          </a:p>
          <a:p>
            <a:pPr algn="r" rtl="1">
              <a:lnSpc>
                <a:spcPct val="150000"/>
              </a:lnSpc>
            </a:pPr>
            <a:r>
              <a:rPr lang="fa-IR" b="1" dirty="0" smtClean="0">
                <a:solidFill>
                  <a:srgbClr val="0070C0"/>
                </a:solidFill>
                <a:cs typeface="B Nazanin" panose="00000400000000000000" pitchFamily="2" charset="-78"/>
              </a:rPr>
              <a:t>طرح های همبستگی                 </a:t>
            </a:r>
            <a:r>
              <a:rPr lang="en-US" b="1" dirty="0">
                <a:solidFill>
                  <a:srgbClr val="0070C0"/>
                </a:solidFill>
              </a:rPr>
              <a:t>Correlational Study Designs </a:t>
            </a:r>
            <a:endParaRPr lang="fa-IR" b="1" dirty="0" smtClean="0">
              <a:solidFill>
                <a:srgbClr val="0070C0"/>
              </a:solidFill>
            </a:endParaRPr>
          </a:p>
          <a:p>
            <a:pPr algn="r" rtl="1">
              <a:lnSpc>
                <a:spcPct val="150000"/>
              </a:lnSpc>
            </a:pPr>
            <a:r>
              <a:rPr lang="fa-IR" b="1" dirty="0" smtClean="0">
                <a:solidFill>
                  <a:srgbClr val="00B050"/>
                </a:solidFill>
                <a:cs typeface="B Nazanin" panose="00000400000000000000" pitchFamily="2" charset="-78"/>
              </a:rPr>
              <a:t>طرح های تجربی                      </a:t>
            </a:r>
            <a:r>
              <a:rPr lang="en-US" b="1" dirty="0" smtClean="0">
                <a:solidFill>
                  <a:srgbClr val="00B050"/>
                </a:solidFill>
              </a:rPr>
              <a:t>Experimental </a:t>
            </a:r>
            <a:r>
              <a:rPr lang="en-US" b="1" dirty="0">
                <a:solidFill>
                  <a:srgbClr val="00B050"/>
                </a:solidFill>
              </a:rPr>
              <a:t>Study </a:t>
            </a:r>
            <a:r>
              <a:rPr lang="en-US" b="1" dirty="0" smtClean="0">
                <a:solidFill>
                  <a:srgbClr val="00B050"/>
                </a:solidFill>
              </a:rPr>
              <a:t>Designs</a:t>
            </a:r>
            <a:r>
              <a:rPr lang="fa-IR" b="1" dirty="0" smtClean="0">
                <a:solidFill>
                  <a:srgbClr val="00B050"/>
                </a:solidFill>
              </a:rPr>
              <a:t>  </a:t>
            </a:r>
            <a:endParaRPr lang="fa-IR" b="1" dirty="0" smtClean="0">
              <a:solidFill>
                <a:srgbClr val="00B050"/>
              </a:solidFill>
              <a:cs typeface="B Nazanin" panose="00000400000000000000" pitchFamily="2" charset="-78"/>
            </a:endParaRPr>
          </a:p>
          <a:p>
            <a:pPr algn="r" rtl="1">
              <a:lnSpc>
                <a:spcPct val="150000"/>
              </a:lnSpc>
            </a:pPr>
            <a:r>
              <a:rPr lang="fa-IR" b="1" dirty="0">
                <a:solidFill>
                  <a:srgbClr val="00B050"/>
                </a:solidFill>
                <a:cs typeface="B Nazanin" panose="00000400000000000000" pitchFamily="2" charset="-78"/>
              </a:rPr>
              <a:t>طرح های </a:t>
            </a:r>
            <a:r>
              <a:rPr lang="fa-IR" b="1" dirty="0" smtClean="0">
                <a:solidFill>
                  <a:srgbClr val="00B050"/>
                </a:solidFill>
                <a:cs typeface="B Nazanin" panose="00000400000000000000" pitchFamily="2" charset="-78"/>
              </a:rPr>
              <a:t>نیمه تجربی     </a:t>
            </a:r>
            <a:r>
              <a:rPr lang="en-US" b="1" dirty="0">
                <a:solidFill>
                  <a:srgbClr val="00B050"/>
                </a:solidFill>
              </a:rPr>
              <a:t>Quasi-Experimental Study Designs </a:t>
            </a:r>
            <a:endParaRPr lang="en-US" b="1" dirty="0">
              <a:solidFill>
                <a:srgbClr val="00B050"/>
              </a:solidFill>
              <a:cs typeface="B Nazanin" panose="00000400000000000000" pitchFamily="2" charset="-78"/>
            </a:endParaRPr>
          </a:p>
        </p:txBody>
      </p:sp>
    </p:spTree>
    <p:extLst>
      <p:ext uri="{BB962C8B-B14F-4D97-AF65-F5344CB8AC3E}">
        <p14:creationId xmlns:p14="http://schemas.microsoft.com/office/powerpoint/2010/main" val="84336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1148</Words>
  <Application>Microsoft Office PowerPoint</Application>
  <PresentationFormat>Custom</PresentationFormat>
  <Paragraphs>122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متغیرهای تحقیق</vt:lpstr>
      <vt:lpstr>PowerPoint Presentation</vt:lpstr>
      <vt:lpstr>PowerPoint Presentation</vt:lpstr>
      <vt:lpstr>PowerPoint Presentation</vt:lpstr>
      <vt:lpstr>PowerPoint Presentation</vt:lpstr>
      <vt:lpstr>PowerPoint Presentation</vt:lpstr>
      <vt:lpstr>PowerPoint Presentation</vt:lpstr>
      <vt:lpstr>انواع مطالعات</vt:lpstr>
      <vt:lpstr>انواع پژوهش های کمی</vt:lpstr>
      <vt:lpstr>مطالعه توصیفی معمولی:     Typical Descriptive Study Designs واضح سازی پدیده مورد نظر اندازه گیری متغیر توصیف متغیر</vt:lpstr>
      <vt:lpstr>مطالعه توصیفی مقایسه ای          Comparative Descriptive Designs</vt:lpstr>
      <vt:lpstr>طرح های بعد زمانی     Time-Dimensional Designs</vt:lpstr>
      <vt:lpstr>مطالعه طولی:     Longitudinal Designs تغییرات متغیر را در زمان های مختلف بررسی می کند. توصیف مراحل سوگ در والدین کودکان فوت شده بررسی اجتماعی شدن حرفه ای در دانشجویان پرستاری</vt:lpstr>
      <vt:lpstr>مطالعه مقطعی:     Cross-Sectional Designs</vt:lpstr>
      <vt:lpstr>مطالعه موردی             Case Study Designs</vt:lpstr>
      <vt:lpstr>طرح های همبستگی Correlational Study Designs</vt:lpstr>
      <vt:lpstr>Experimental study designsطرح های مطالعه تجربی              Quasi-experimental study designsطرح های مطالعه نیمه تجربی     </vt:lpstr>
      <vt:lpstr> Quasi-experimental study designsطرح های مطالعه نیمه تجربی     </vt:lpstr>
      <vt:lpstr> Experimental study designsطرح های مطالعه تجربی     </vt:lpstr>
      <vt:lpstr>روش های نمونه گیری</vt:lpstr>
      <vt:lpstr>PowerPoint Presentation</vt:lpstr>
      <vt:lpstr>PowerPoint Presentation</vt:lpstr>
      <vt:lpstr>تفاوت بین نمونه گیری خوشه ای با نمونه گیری طبقه ای</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متغیرهای تحقیق</dc:title>
  <dc:creator>Windows User</dc:creator>
  <cp:lastModifiedBy>res</cp:lastModifiedBy>
  <cp:revision>38</cp:revision>
  <dcterms:created xsi:type="dcterms:W3CDTF">2020-09-07T09:05:32Z</dcterms:created>
  <dcterms:modified xsi:type="dcterms:W3CDTF">2021-11-13T05:27:43Z</dcterms:modified>
</cp:coreProperties>
</file>